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vml" ContentType="application/vnd.openxmlformats-officedocument.vmlDrawi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7" r:id="rId2"/>
    <p:sldId id="340" r:id="rId3"/>
    <p:sldId id="341" r:id="rId4"/>
    <p:sldId id="316" r:id="rId5"/>
    <p:sldId id="317" r:id="rId6"/>
    <p:sldId id="322" r:id="rId7"/>
    <p:sldId id="323" r:id="rId8"/>
    <p:sldId id="318" r:id="rId9"/>
    <p:sldId id="330" r:id="rId10"/>
    <p:sldId id="342" r:id="rId11"/>
    <p:sldId id="343" r:id="rId12"/>
    <p:sldId id="344" r:id="rId13"/>
    <p:sldId id="345" r:id="rId14"/>
    <p:sldId id="346" r:id="rId15"/>
    <p:sldId id="347" r:id="rId16"/>
    <p:sldId id="348" r:id="rId17"/>
    <p:sldId id="349" r:id="rId18"/>
    <p:sldId id="356" r:id="rId19"/>
    <p:sldId id="357" r:id="rId20"/>
    <p:sldId id="358" r:id="rId21"/>
    <p:sldId id="359" r:id="rId22"/>
    <p:sldId id="360" r:id="rId23"/>
    <p:sldId id="361" r:id="rId24"/>
    <p:sldId id="339"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FF"/>
    <a:srgbClr val="007033"/>
    <a:srgbClr val="2A5400"/>
    <a:srgbClr val="7F7F7F"/>
    <a:srgbClr val="D9D9D9"/>
    <a:srgbClr val="FFD5DD"/>
    <a:srgbClr val="CDFFCD"/>
    <a:srgbClr val="0000CC"/>
    <a:srgbClr val="6C001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33" autoAdjust="0"/>
    <p:restoredTop sz="94660"/>
  </p:normalViewPr>
  <p:slideViewPr>
    <p:cSldViewPr snapToGrid="0">
      <p:cViewPr varScale="1">
        <p:scale>
          <a:sx n="86" d="100"/>
          <a:sy n="86" d="100"/>
        </p:scale>
        <p:origin x="538" y="31"/>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1.emf"/></Relationships>
</file>

<file path=ppt/drawings/_rels/vmlDrawing5.vml.rels><?xml version="1.0" encoding="UTF-8" standalone="yes"?>
<Relationships xmlns="http://schemas.openxmlformats.org/package/2006/relationships"><Relationship Id="rId1" Type="http://schemas.openxmlformats.org/officeDocument/2006/relationships/image" Target="../media/image13.emf"/></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4.emf"/></Relationships>
</file>

<file path=ppt/drawings/_rels/vmlDrawing7.v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image" Target="../media/image14.emf"/></Relationships>
</file>

<file path=ppt/drawings/_rels/vmlDrawing8.v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image" Target="../media/image14.e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294860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3601526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36434606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folie">
    <p:spTree>
      <p:nvGrpSpPr>
        <p:cNvPr id="1" name=""/>
        <p:cNvGrpSpPr/>
        <p:nvPr/>
      </p:nvGrpSpPr>
      <p:grpSpPr>
        <a:xfrm>
          <a:off x="0" y="0"/>
          <a:ext cx="0" cy="0"/>
          <a:chOff x="0" y="0"/>
          <a:chExt cx="0" cy="0"/>
        </a:xfrm>
      </p:grpSpPr>
    </p:spTree>
    <p:extLst>
      <p:ext uri="{BB962C8B-B14F-4D97-AF65-F5344CB8AC3E}">
        <p14:creationId xmlns:p14="http://schemas.microsoft.com/office/powerpoint/2010/main" val="546511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1C14291D-433C-4347-B3F5-B5C2FA28703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5494551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1C14291D-433C-4347-B3F5-B5C2FA28703E}" type="datetimeFigureOut">
              <a:rPr lang="en-GB" smtClean="0"/>
              <a:t>31/08/2026</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33781084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1C14291D-433C-4347-B3F5-B5C2FA28703E}"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6966753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1C14291D-433C-4347-B3F5-B5C2FA28703E}" type="datetimeFigureOut">
              <a:rPr lang="en-GB" smtClean="0"/>
              <a:t>31/08/2026</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010229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1C14291D-433C-4347-B3F5-B5C2FA28703E}" type="datetimeFigureOut">
              <a:rPr lang="en-GB" smtClean="0"/>
              <a:t>31/08/2026</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8817297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C14291D-433C-4347-B3F5-B5C2FA28703E}" type="datetimeFigureOut">
              <a:rPr lang="en-GB" smtClean="0"/>
              <a:t>31/08/2026</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060293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14291D-433C-4347-B3F5-B5C2FA28703E}"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28445260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C14291D-433C-4347-B3F5-B5C2FA28703E}" type="datetimeFigureOut">
              <a:rPr lang="en-GB" smtClean="0"/>
              <a:t>31/08/2026</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E93B654A-1737-4F42-95A2-AF5C6B18ED21}" type="slidenum">
              <a:rPr lang="en-GB" smtClean="0"/>
              <a:t>‹#›</a:t>
            </a:fld>
            <a:endParaRPr lang="en-GB"/>
          </a:p>
        </p:txBody>
      </p:sp>
    </p:spTree>
    <p:extLst>
      <p:ext uri="{BB962C8B-B14F-4D97-AF65-F5344CB8AC3E}">
        <p14:creationId xmlns:p14="http://schemas.microsoft.com/office/powerpoint/2010/main" val="160820816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C14291D-433C-4347-B3F5-B5C2FA28703E}" type="datetimeFigureOut">
              <a:rPr lang="en-GB" smtClean="0"/>
              <a:t>31/08/2026</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93B654A-1737-4F42-95A2-AF5C6B18ED21}" type="slidenum">
              <a:rPr lang="en-GB" smtClean="0"/>
              <a:t>‹#›</a:t>
            </a:fld>
            <a:endParaRPr lang="en-GB"/>
          </a:p>
        </p:txBody>
      </p:sp>
    </p:spTree>
    <p:extLst>
      <p:ext uri="{BB962C8B-B14F-4D97-AF65-F5344CB8AC3E}">
        <p14:creationId xmlns:p14="http://schemas.microsoft.com/office/powerpoint/2010/main" val="371924421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Daten%20f&#252;r%20genet%20Cov.docx" TargetMode="External"/><Relationship Id="rId2" Type="http://schemas.openxmlformats.org/officeDocument/2006/relationships/slideLayout" Target="../slideLayouts/slideLayout12.xml"/><Relationship Id="rId1" Type="http://schemas.openxmlformats.org/officeDocument/2006/relationships/vmlDrawing" Target="../drawings/vmlDrawing2.vml"/><Relationship Id="rId5" Type="http://schemas.openxmlformats.org/officeDocument/2006/relationships/image" Target="../media/image8.png"/><Relationship Id="rId4" Type="http://schemas.openxmlformats.org/officeDocument/2006/relationships/image" Target="../media/image7.emf"/></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slideLayout" Target="../slideLayouts/slideLayout12.xml"/><Relationship Id="rId1" Type="http://schemas.openxmlformats.org/officeDocument/2006/relationships/vmlDrawing" Target="../drawings/vmlDrawing3.vml"/><Relationship Id="rId6" Type="http://schemas.openxmlformats.org/officeDocument/2006/relationships/image" Target="../media/image11.png"/><Relationship Id="rId5" Type="http://schemas.openxmlformats.org/officeDocument/2006/relationships/image" Target="../media/image9.emf"/><Relationship Id="rId4" Type="http://schemas.openxmlformats.org/officeDocument/2006/relationships/oleObject" Target="file:///C:\G&#246;ttingen\W.Link\Daten%20(D)\pdf-Dateien\F&#252;r%20Lehre\ab%20Februar%202022\Die%20Chapter%20Indirect%20Selection\Daten%20f&#252;r%20genet%20Cov.docx"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GxE%20effects%20Tabelle.docx" TargetMode="External"/><Relationship Id="rId2" Type="http://schemas.openxmlformats.org/officeDocument/2006/relationships/slideLayout" Target="../slideLayouts/slideLayout7.xml"/><Relationship Id="rId1" Type="http://schemas.openxmlformats.org/officeDocument/2006/relationships/vmlDrawing" Target="../drawings/vmlDrawing4.vml"/><Relationship Id="rId5" Type="http://schemas.openxmlformats.org/officeDocument/2006/relationships/image" Target="../media/image13.png"/><Relationship Id="rId4" Type="http://schemas.openxmlformats.org/officeDocument/2006/relationships/image" Target="../media/image11.emf"/></Relationships>
</file>

<file path=ppt/slides/_rels/slide1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ANOVA%20ANOCoVA%203b-2025.doc" TargetMode="External"/><Relationship Id="rId2" Type="http://schemas.openxmlformats.org/officeDocument/2006/relationships/slideLayout" Target="../slideLayouts/slideLayout7.xml"/><Relationship Id="rId1" Type="http://schemas.openxmlformats.org/officeDocument/2006/relationships/vmlDrawing" Target="../drawings/vmlDrawing5.vml"/><Relationship Id="rId4" Type="http://schemas.openxmlformats.org/officeDocument/2006/relationships/image" Target="../media/image13.emf"/></Relationships>
</file>

<file path=ppt/slides/_rels/slide19.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ANOVA%20ANOCoVA%203b-2025.doc" TargetMode="External"/><Relationship Id="rId7" Type="http://schemas.openxmlformats.org/officeDocument/2006/relationships/image" Target="NULL"/><Relationship Id="rId2" Type="http://schemas.openxmlformats.org/officeDocument/2006/relationships/slideLayout" Target="../slideLayouts/slideLayout7.xml"/><Relationship Id="rId1" Type="http://schemas.openxmlformats.org/officeDocument/2006/relationships/vmlDrawing" Target="../drawings/vmlDrawing6.vml"/><Relationship Id="rId6" Type="http://schemas.openxmlformats.org/officeDocument/2006/relationships/image" Target="NULL"/><Relationship Id="rId5" Type="http://schemas.openxmlformats.org/officeDocument/2006/relationships/image" Target="NULL"/><Relationship Id="rId4" Type="http://schemas.openxmlformats.org/officeDocument/2006/relationships/image" Target="../media/image14.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ANOVA%20ANOCoVA%203b-2025.doc" TargetMode="External"/><Relationship Id="rId2" Type="http://schemas.openxmlformats.org/officeDocument/2006/relationships/slideLayout" Target="../slideLayouts/slideLayout7.xml"/><Relationship Id="rId1" Type="http://schemas.openxmlformats.org/officeDocument/2006/relationships/vmlDrawing" Target="../drawings/vmlDrawing7.vml"/><Relationship Id="rId6" Type="http://schemas.openxmlformats.org/officeDocument/2006/relationships/image" Target="../media/image15.emf"/><Relationship Id="rId5" Type="http://schemas.openxmlformats.org/officeDocument/2006/relationships/oleObject" Target="file:///C:\G&#246;ttingen\W.Link\Daten%20(D)\pdf-Dateien\F&#252;r%20Lehre\ab%20Februar%202022\Die%20Chapter%20Indirect%20Selection\ANOVA%20ANOCoVA%204(2)%202025.doc" TargetMode="External"/><Relationship Id="rId4" Type="http://schemas.openxmlformats.org/officeDocument/2006/relationships/image" Target="../media/image14.emf"/></Relationships>
</file>

<file path=ppt/slides/_rels/slide21.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ANOVA%20ANOCoVA%203b-2025.doc" TargetMode="External"/><Relationship Id="rId7" Type="http://schemas.openxmlformats.org/officeDocument/2006/relationships/image" Target="../media/image17.png"/><Relationship Id="rId2" Type="http://schemas.openxmlformats.org/officeDocument/2006/relationships/slideLayout" Target="../slideLayouts/slideLayout7.xml"/><Relationship Id="rId1" Type="http://schemas.openxmlformats.org/officeDocument/2006/relationships/vmlDrawing" Target="../drawings/vmlDrawing8.vml"/><Relationship Id="rId6" Type="http://schemas.openxmlformats.org/officeDocument/2006/relationships/image" Target="../media/image16.emf"/><Relationship Id="rId5" Type="http://schemas.openxmlformats.org/officeDocument/2006/relationships/oleObject" Target="file:///C:\G&#246;ttingen\W.Link\Daten%20(D)\pdf-Dateien\F&#252;r%20Lehre\ab%20Februar%202022\Die%20Chapter%20Indirect%20Selection\ANOVA%20ANOCoVA%204(2)%202025.doc" TargetMode="External"/><Relationship Id="rId4" Type="http://schemas.openxmlformats.org/officeDocument/2006/relationships/image" Target="../media/image14.emf"/></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3" Type="http://schemas.openxmlformats.org/officeDocument/2006/relationships/oleObject" Target="file:///C:\G&#246;ttingen\W.Link\Daten%20(D)\pdf-Dateien\F&#252;r%20Lehre\ab%20Februar%202022\Die%20Chapter%20Indirect%20Selection\ANOVA%20ANOCoVA%204(2)%202025.doc" TargetMode="External"/><Relationship Id="rId2" Type="http://schemas.openxmlformats.org/officeDocument/2006/relationships/slideLayout" Target="../slideLayouts/slideLayout12.xml"/><Relationship Id="rId1" Type="http://schemas.openxmlformats.org/officeDocument/2006/relationships/vmlDrawing" Target="../drawings/vmlDrawing1.vml"/><Relationship Id="rId4" Type="http://schemas.openxmlformats.org/officeDocument/2006/relationships/image" Target="../media/image3.emf"/></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feld 2"/>
          <p:cNvSpPr txBox="1"/>
          <p:nvPr/>
        </p:nvSpPr>
        <p:spPr>
          <a:xfrm>
            <a:off x="32508" y="6335655"/>
            <a:ext cx="1205467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Bef>
                <a:spcPct val="50000"/>
              </a:spcBef>
            </a:pPr>
            <a:r>
              <a:rPr lang="de-DE" altLang="de-DE" sz="2400" dirty="0">
                <a:latin typeface="Arial" panose="020B0604020202020204" pitchFamily="34" charset="0"/>
                <a:cs typeface="Arial" panose="020B0604020202020204" pitchFamily="34" charset="0"/>
              </a:rPr>
              <a:t>UNPLAB-CorrTraits_Ch-2[</a:t>
            </a:r>
            <a:r>
              <a:rPr lang="de-DE" altLang="de-DE" sz="2400" dirty="0" err="1">
                <a:latin typeface="Arial" panose="020B0604020202020204" pitchFamily="34" charset="0"/>
                <a:cs typeface="Arial" panose="020B0604020202020204" pitchFamily="34" charset="0"/>
              </a:rPr>
              <a:t>GenCorr</a:t>
            </a:r>
            <a:r>
              <a:rPr lang="de-DE" altLang="de-DE" sz="2400" dirty="0">
                <a:latin typeface="Arial" panose="020B0604020202020204" pitchFamily="34" charset="0"/>
                <a:cs typeface="Arial" panose="020B0604020202020204" pitchFamily="34" charset="0"/>
              </a:rPr>
              <a:t>]   </a:t>
            </a:r>
            <a:r>
              <a:rPr lang="de-DE" altLang="de-DE" sz="2400" dirty="0" err="1">
                <a:latin typeface="Arial" panose="020B0604020202020204" pitchFamily="34" charset="0"/>
                <a:cs typeface="Arial" panose="020B0604020202020204" pitchFamily="34" charset="0"/>
              </a:rPr>
              <a:t>Phenotypic</a:t>
            </a:r>
            <a:r>
              <a:rPr lang="de-DE" altLang="de-DE" sz="2400" dirty="0">
                <a:latin typeface="Arial" panose="020B0604020202020204" pitchFamily="34" charset="0"/>
                <a:cs typeface="Arial" panose="020B0604020202020204" pitchFamily="34" charset="0"/>
              </a:rPr>
              <a:t> </a:t>
            </a:r>
            <a:r>
              <a:rPr lang="de-DE" altLang="de-DE" sz="2400" i="1" dirty="0">
                <a:latin typeface="Arial" panose="020B0604020202020204" pitchFamily="34" charset="0"/>
                <a:cs typeface="Arial" panose="020B0604020202020204" pitchFamily="34" charset="0"/>
              </a:rPr>
              <a:t>vs.</a:t>
            </a:r>
            <a:r>
              <a:rPr lang="de-DE" altLang="de-DE" sz="2400" dirty="0">
                <a:latin typeface="Arial" panose="020B0604020202020204" pitchFamily="34" charset="0"/>
                <a:cs typeface="Arial" panose="020B0604020202020204" pitchFamily="34" charset="0"/>
              </a:rPr>
              <a:t> </a:t>
            </a:r>
            <a:r>
              <a:rPr lang="de-DE" altLang="de-DE" sz="2400" dirty="0" err="1">
                <a:latin typeface="Arial" panose="020B0604020202020204" pitchFamily="34" charset="0"/>
                <a:cs typeface="Arial" panose="020B0604020202020204" pitchFamily="34" charset="0"/>
              </a:rPr>
              <a:t>genetic</a:t>
            </a:r>
            <a:r>
              <a:rPr lang="de-DE" altLang="de-DE" sz="2400" dirty="0">
                <a:latin typeface="Arial" panose="020B0604020202020204" pitchFamily="34" charset="0"/>
                <a:cs typeface="Arial" panose="020B0604020202020204" pitchFamily="34" charset="0"/>
              </a:rPr>
              <a:t> </a:t>
            </a:r>
            <a:r>
              <a:rPr lang="de-DE" altLang="de-DE" sz="2400" dirty="0" err="1">
                <a:latin typeface="Arial" panose="020B0604020202020204" pitchFamily="34" charset="0"/>
                <a:cs typeface="Arial" panose="020B0604020202020204" pitchFamily="34" charset="0"/>
              </a:rPr>
              <a:t>correlation</a:t>
            </a:r>
            <a:endParaRPr lang="en-GB" altLang="de-DE" sz="2400" dirty="0">
              <a:latin typeface="Arial" panose="020B0604020202020204" pitchFamily="34" charset="0"/>
              <a:cs typeface="Arial" panose="020B0604020202020204" pitchFamily="34" charset="0"/>
            </a:endParaRPr>
          </a:p>
        </p:txBody>
      </p:sp>
      <p:pic>
        <p:nvPicPr>
          <p:cNvPr id="307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96002" y="96001"/>
            <a:ext cx="12035972" cy="2205587"/>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hteck 1"/>
          <p:cNvSpPr/>
          <p:nvPr/>
        </p:nvSpPr>
        <p:spPr>
          <a:xfrm>
            <a:off x="5839968" y="171399"/>
            <a:ext cx="6247213" cy="461665"/>
          </a:xfrm>
          <a:prstGeom prst="rect">
            <a:avLst/>
          </a:prstGeom>
          <a:solidFill>
            <a:schemeClr val="bg1"/>
          </a:solidFill>
          <a:effectLst>
            <a:outerShdw blurRad="50800" dist="38100" dir="2700000" algn="tl" rotWithShape="0">
              <a:prstClr val="black">
                <a:alpha val="40000"/>
              </a:prstClr>
            </a:outerShdw>
          </a:effectLst>
        </p:spPr>
        <p:txBody>
          <a:bodyPr wrap="square">
            <a:spAutoFit/>
          </a:bodyPr>
          <a:lstStyle/>
          <a:p>
            <a:r>
              <a:rPr lang="en-GB" sz="2400" dirty="0"/>
              <a:t>https://www.uni-goettingen.de/en/48115.html</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5999" y="2404869"/>
            <a:ext cx="12000000" cy="1044039"/>
          </a:xfrm>
          <a:prstGeom prst="rect">
            <a:avLst/>
          </a:prstGeom>
          <a:noFill/>
          <a:ln>
            <a:noFill/>
          </a:ln>
          <a:effectLst>
            <a:outerShdw blurRad="50800" dist="38100" dir="2700000" algn="tl" rotWithShape="0">
              <a:prstClr val="black">
                <a:alpha val="40000"/>
              </a:prst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6" name="Textfeld 5"/>
          <p:cNvSpPr txBox="1"/>
          <p:nvPr/>
        </p:nvSpPr>
        <p:spPr>
          <a:xfrm>
            <a:off x="11409831" y="6365560"/>
            <a:ext cx="782172" cy="461665"/>
          </a:xfrm>
          <a:prstGeom prst="rect">
            <a:avLst/>
          </a:prstGeom>
          <a:noFill/>
        </p:spPr>
        <p:txBody>
          <a:bodyPr wrap="square" rtlCol="0">
            <a:spAutoFit/>
          </a:bodyPr>
          <a:lstStyle/>
          <a:p>
            <a:pPr algn="r"/>
            <a:fld id="{5B255CE3-06F4-4E80-85AD-A0878CDD5C50}" type="slidenum">
              <a:rPr lang="en-US" sz="2400">
                <a:latin typeface="Arial" panose="020B0604020202020204" pitchFamily="34" charset="0"/>
                <a:cs typeface="Arial" panose="020B0604020202020204" pitchFamily="34" charset="0"/>
              </a:rPr>
              <a:pPr algn="r"/>
              <a:t>1</a:t>
            </a:fld>
            <a:endParaRPr lang="en-US" sz="2400" dirty="0">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1D07C6DE-3AD7-4F18-86DF-69EC11D785B1}"/>
              </a:ext>
            </a:extLst>
          </p:cNvPr>
          <p:cNvSpPr txBox="1"/>
          <p:nvPr/>
        </p:nvSpPr>
        <p:spPr>
          <a:xfrm>
            <a:off x="86149" y="3675158"/>
            <a:ext cx="12019702" cy="181588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GB" sz="1600" dirty="0">
                <a:solidFill>
                  <a:srgbClr val="3366CC"/>
                </a:solidFill>
                <a:latin typeface="Arial" panose="020B0604020202020204" pitchFamily="34" charset="0"/>
                <a:cs typeface="Arial" panose="020B0604020202020204" pitchFamily="34" charset="0"/>
              </a:rPr>
              <a:t>Unless I explicitly state otherwise, images and cartoons are created using </a:t>
            </a:r>
            <a:r>
              <a:rPr lang="en-GB" sz="1600" dirty="0" err="1">
                <a:solidFill>
                  <a:srgbClr val="3366CC"/>
                </a:solidFill>
                <a:latin typeface="Arial" panose="020B0604020202020204" pitchFamily="34" charset="0"/>
                <a:cs typeface="Arial" panose="020B0604020202020204" pitchFamily="34" charset="0"/>
              </a:rPr>
              <a:t>ChatGPT</a:t>
            </a:r>
            <a:r>
              <a:rPr lang="en-GB" sz="1600" dirty="0">
                <a:solidFill>
                  <a:srgbClr val="3366CC"/>
                </a:solidFill>
                <a:latin typeface="Arial" panose="020B0604020202020204" pitchFamily="34" charset="0"/>
                <a:cs typeface="Arial" panose="020B0604020202020204" pitchFamily="34" charset="0"/>
              </a:rPr>
              <a:t>. </a:t>
            </a:r>
          </a:p>
          <a:p>
            <a:r>
              <a:rPr lang="en-GB" sz="1600" dirty="0">
                <a:latin typeface="Arial" panose="020B0604020202020204" pitchFamily="34" charset="0"/>
                <a:cs typeface="Arial" panose="020B0604020202020204" pitchFamily="34" charset="0"/>
              </a:rPr>
              <a:t>You may use this material free of charge under the terms of the CC BY license. This requires that you provide appropriate attribution to the author: </a:t>
            </a:r>
            <a:r>
              <a:rPr lang="en-GB" sz="1600" b="1" dirty="0">
                <a:latin typeface="Arial" panose="020B0604020202020204" pitchFamily="34" charset="0"/>
                <a:cs typeface="Arial" panose="020B0604020202020204" pitchFamily="34" charset="0"/>
              </a:rPr>
              <a:t>W. Link, University of </a:t>
            </a:r>
            <a:r>
              <a:rPr lang="en-GB" sz="1600" b="1" dirty="0" err="1">
                <a:latin typeface="Arial" panose="020B0604020202020204" pitchFamily="34" charset="0"/>
                <a:cs typeface="Arial" panose="020B0604020202020204" pitchFamily="34" charset="0"/>
              </a:rPr>
              <a:t>Goettingen</a:t>
            </a:r>
            <a:r>
              <a:rPr lang="en-GB" sz="1600" b="1" dirty="0">
                <a:latin typeface="Arial" panose="020B0604020202020204" pitchFamily="34" charset="0"/>
                <a:cs typeface="Arial" panose="020B0604020202020204" pitchFamily="34" charset="0"/>
              </a:rPr>
              <a:t>, Germany</a:t>
            </a:r>
            <a:r>
              <a:rPr lang="en-GB" sz="1600" dirty="0">
                <a:latin typeface="Arial" panose="020B0604020202020204" pitchFamily="34" charset="0"/>
                <a:cs typeface="Arial" panose="020B0604020202020204" pitchFamily="34" charset="0"/>
              </a:rPr>
              <a:t>.</a:t>
            </a:r>
          </a:p>
          <a:p>
            <a:r>
              <a:rPr lang="en-GB" sz="1600" dirty="0">
                <a:latin typeface="Arial" panose="020B0604020202020204" pitchFamily="34" charset="0"/>
                <a:cs typeface="Arial" panose="020B0604020202020204" pitchFamily="34" charset="0"/>
              </a:rPr>
              <a:t>In a few cases, individual images, photographs, or similar material may be subject to a more restrictive Creative Commons license. Where this applies, it is explicitly indicated, and you must comply with the stated license terms for those items.</a:t>
            </a:r>
          </a:p>
          <a:p>
            <a:r>
              <a:rPr lang="en-GB" sz="1600" dirty="0">
                <a:latin typeface="Arial" panose="020B0604020202020204" pitchFamily="34" charset="0"/>
                <a:cs typeface="Arial" panose="020B0604020202020204" pitchFamily="34" charset="0"/>
              </a:rPr>
              <a:t>Please check the license information carefully before reuse. Responsibility for complying with the applicable license terms rests entirely with you.</a:t>
            </a:r>
            <a:endParaRPr lang="en-GB" dirty="0">
              <a:solidFill>
                <a:srgbClr val="3366CC"/>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206834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Object 3"/>
          <p:cNvGraphicFramePr>
            <a:graphicFrameLocks noChangeAspect="1"/>
          </p:cNvGraphicFramePr>
          <p:nvPr>
            <p:extLst>
              <p:ext uri="{D42A27DB-BD31-4B8C-83A1-F6EECF244321}">
                <p14:modId xmlns:p14="http://schemas.microsoft.com/office/powerpoint/2010/main" val="2125489606"/>
              </p:ext>
            </p:extLst>
          </p:nvPr>
        </p:nvGraphicFramePr>
        <p:xfrm>
          <a:off x="71438" y="588963"/>
          <a:ext cx="4538662" cy="6269037"/>
        </p:xfrm>
        <a:graphic>
          <a:graphicData uri="http://schemas.openxmlformats.org/presentationml/2006/ole">
            <mc:AlternateContent xmlns:mc="http://schemas.openxmlformats.org/markup-compatibility/2006">
              <mc:Choice xmlns:v="urn:schemas-microsoft-com:vml" Requires="v">
                <p:oleObj spid="_x0000_s16414" name="Document" r:id="rId3" imgW="6050854" imgH="8357554" progId="Word.Document.12">
                  <p:link updateAutomatic="1"/>
                </p:oleObj>
              </mc:Choice>
              <mc:Fallback>
                <p:oleObj name="Document" r:id="rId3" imgW="6050854" imgH="8357554" progId="Word.Document.12">
                  <p:link updateAutomatic="1"/>
                  <p:pic>
                    <p:nvPicPr>
                      <p:cNvPr id="4" name="Object 3"/>
                      <p:cNvPicPr/>
                      <p:nvPr/>
                    </p:nvPicPr>
                    <p:blipFill>
                      <a:blip r:embed="rId4"/>
                      <a:stretch>
                        <a:fillRect/>
                      </a:stretch>
                    </p:blipFill>
                    <p:spPr>
                      <a:xfrm>
                        <a:off x="71438" y="588963"/>
                        <a:ext cx="4538662" cy="6269037"/>
                      </a:xfrm>
                      <a:prstGeom prst="rect">
                        <a:avLst/>
                      </a:prstGeom>
                    </p:spPr>
                  </p:pic>
                </p:oleObj>
              </mc:Fallback>
            </mc:AlternateContent>
          </a:graphicData>
        </a:graphic>
      </p:graphicFrame>
      <p:pic>
        <p:nvPicPr>
          <p:cNvPr id="3" name="Picture 2"/>
          <p:cNvPicPr>
            <a:picLocks noChangeAspect="1"/>
          </p:cNvPicPr>
          <p:nvPr/>
        </p:nvPicPr>
        <p:blipFill>
          <a:blip r:embed="rId5"/>
          <a:stretch>
            <a:fillRect/>
          </a:stretch>
        </p:blipFill>
        <p:spPr>
          <a:xfrm>
            <a:off x="6790222" y="568113"/>
            <a:ext cx="5183513" cy="4811961"/>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46182" y="5542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crucial parameter for index selection is </a:t>
            </a:r>
            <a:r>
              <a:rPr lang="en-GB" sz="2400" dirty="0" err="1">
                <a:solidFill>
                  <a:srgbClr val="2A5400"/>
                </a:solidFill>
                <a:latin typeface="Arial" panose="020B0604020202020204" pitchFamily="34" charset="0"/>
                <a:cs typeface="Arial" panose="020B0604020202020204" pitchFamily="34" charset="0"/>
              </a:rPr>
              <a:t>phen</a:t>
            </a:r>
            <a:r>
              <a:rPr lang="en-GB" sz="2400" dirty="0">
                <a:solidFill>
                  <a:srgbClr val="2A5400"/>
                </a:solidFill>
                <a:latin typeface="Arial" panose="020B0604020202020204" pitchFamily="34" charset="0"/>
                <a:cs typeface="Arial" panose="020B0604020202020204" pitchFamily="34" charset="0"/>
              </a:rPr>
              <a:t>.</a:t>
            </a:r>
            <a:r>
              <a:rPr lang="en-GB" sz="2400" dirty="0">
                <a:latin typeface="Arial" panose="020B0604020202020204" pitchFamily="34" charset="0"/>
                <a:cs typeface="Arial" panose="020B0604020202020204" pitchFamily="34" charset="0"/>
              </a:rPr>
              <a:t> and </a:t>
            </a:r>
            <a:r>
              <a:rPr lang="en-GB" sz="2400" dirty="0">
                <a:solidFill>
                  <a:srgbClr val="0000FF"/>
                </a:solidFill>
                <a:latin typeface="Arial" panose="020B0604020202020204" pitchFamily="34" charset="0"/>
                <a:cs typeface="Arial" panose="020B0604020202020204" pitchFamily="34" charset="0"/>
              </a:rPr>
              <a:t>gen.</a:t>
            </a:r>
            <a:r>
              <a:rPr lang="en-GB" sz="2400" dirty="0">
                <a:latin typeface="Arial" panose="020B0604020202020204" pitchFamily="34" charset="0"/>
                <a:cs typeface="Arial" panose="020B0604020202020204" pitchFamily="34" charset="0"/>
              </a:rPr>
              <a: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covariance</a:t>
            </a:r>
            <a:r>
              <a:rPr lang="en-GB" sz="2400" dirty="0">
                <a:latin typeface="Arial" panose="020B0604020202020204" pitchFamily="34" charset="0"/>
                <a:cs typeface="Arial" panose="020B0604020202020204" pitchFamily="34" charset="0"/>
              </a:rPr>
              <a:t> between traits. </a:t>
            </a:r>
          </a:p>
        </p:txBody>
      </p:sp>
      <p:sp>
        <p:nvSpPr>
          <p:cNvPr id="6" name="Textfeld 5"/>
          <p:cNvSpPr txBox="1"/>
          <p:nvPr/>
        </p:nvSpPr>
        <p:spPr>
          <a:xfrm>
            <a:off x="11442700" y="6365560"/>
            <a:ext cx="749303"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10</a:t>
            </a:fld>
            <a:r>
              <a:rPr lang="en-GB" sz="2400" dirty="0">
                <a:latin typeface="Arial" panose="020B0604020202020204" pitchFamily="34" charset="0"/>
                <a:cs typeface="Arial" panose="020B0604020202020204" pitchFamily="34" charset="0"/>
              </a:rPr>
              <a:t> </a:t>
            </a:r>
          </a:p>
        </p:txBody>
      </p:sp>
      <p:sp>
        <p:nvSpPr>
          <p:cNvPr id="5" name="Rectangle 4"/>
          <p:cNvSpPr/>
          <p:nvPr/>
        </p:nvSpPr>
        <p:spPr>
          <a:xfrm>
            <a:off x="139700" y="1803400"/>
            <a:ext cx="3945467" cy="4593167"/>
          </a:xfrm>
          <a:prstGeom prst="rect">
            <a:avLst/>
          </a:prstGeom>
          <a:solidFill>
            <a:srgbClr val="FFFFFF">
              <a:alpha val="87843"/>
            </a:srgbClr>
          </a:solidFill>
          <a:ln>
            <a:solidFill>
              <a:srgbClr val="FFFF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16" name="Group 15"/>
          <p:cNvGrpSpPr/>
          <p:nvPr/>
        </p:nvGrpSpPr>
        <p:grpSpPr>
          <a:xfrm>
            <a:off x="7715250" y="2696292"/>
            <a:ext cx="2123017" cy="1016341"/>
            <a:chOff x="7715250" y="2696292"/>
            <a:chExt cx="2123017" cy="1016341"/>
          </a:xfrm>
        </p:grpSpPr>
        <p:sp>
          <p:nvSpPr>
            <p:cNvPr id="11" name="Freeform 10"/>
            <p:cNvSpPr/>
            <p:nvPr/>
          </p:nvSpPr>
          <p:spPr>
            <a:xfrm>
              <a:off x="8885767" y="2747433"/>
              <a:ext cx="952500" cy="965200"/>
            </a:xfrm>
            <a:custGeom>
              <a:avLst/>
              <a:gdLst>
                <a:gd name="connsiteX0" fmla="*/ 0 w 952500"/>
                <a:gd name="connsiteY0" fmla="*/ 774700 h 965200"/>
                <a:gd name="connsiteX1" fmla="*/ 38100 w 952500"/>
                <a:gd name="connsiteY1" fmla="*/ 939800 h 965200"/>
                <a:gd name="connsiteX2" fmla="*/ 283633 w 952500"/>
                <a:gd name="connsiteY2" fmla="*/ 965200 h 965200"/>
                <a:gd name="connsiteX3" fmla="*/ 855133 w 952500"/>
                <a:gd name="connsiteY3" fmla="*/ 753534 h 965200"/>
                <a:gd name="connsiteX4" fmla="*/ 952500 w 952500"/>
                <a:gd name="connsiteY4" fmla="*/ 0 h 965200"/>
                <a:gd name="connsiteX5" fmla="*/ 740833 w 952500"/>
                <a:gd name="connsiteY5" fmla="*/ 0 h 965200"/>
                <a:gd name="connsiteX6" fmla="*/ 203200 w 952500"/>
                <a:gd name="connsiteY6" fmla="*/ 148167 h 965200"/>
                <a:gd name="connsiteX7" fmla="*/ 0 w 952500"/>
                <a:gd name="connsiteY7" fmla="*/ 774700 h 965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52500" h="965200">
                  <a:moveTo>
                    <a:pt x="0" y="774700"/>
                  </a:moveTo>
                  <a:lnTo>
                    <a:pt x="38100" y="939800"/>
                  </a:lnTo>
                  <a:lnTo>
                    <a:pt x="283633" y="965200"/>
                  </a:lnTo>
                  <a:lnTo>
                    <a:pt x="855133" y="753534"/>
                  </a:lnTo>
                  <a:lnTo>
                    <a:pt x="952500" y="0"/>
                  </a:lnTo>
                  <a:lnTo>
                    <a:pt x="740833" y="0"/>
                  </a:lnTo>
                  <a:lnTo>
                    <a:pt x="203200" y="148167"/>
                  </a:lnTo>
                  <a:lnTo>
                    <a:pt x="0" y="774700"/>
                  </a:lnTo>
                  <a:close/>
                </a:path>
              </a:pathLst>
            </a:custGeom>
            <a:noFill/>
            <a:ln w="190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p:cNvSpPr txBox="1"/>
            <p:nvPr/>
          </p:nvSpPr>
          <p:spPr>
            <a:xfrm>
              <a:off x="7715250" y="2696292"/>
              <a:ext cx="988483" cy="369332"/>
            </a:xfrm>
            <a:prstGeom prst="rect">
              <a:avLst/>
            </a:prstGeom>
            <a:solidFill>
              <a:schemeClr val="bg1"/>
            </a:solidFill>
            <a:ln w="19050">
              <a:solidFill>
                <a:srgbClr val="C00000"/>
              </a:solidFill>
            </a:ln>
            <a:effectLst>
              <a:outerShdw blurRad="50800" dist="38100" dir="2700000" algn="tl" rotWithShape="0">
                <a:prstClr val="black">
                  <a:alpha val="40000"/>
                </a:prstClr>
              </a:outerShdw>
            </a:effectLst>
          </p:spPr>
          <p:txBody>
            <a:bodyPr wrap="square" rtlCol="0">
              <a:spAutoFit/>
            </a:bodyPr>
            <a:lstStyle/>
            <a:p>
              <a:r>
                <a:rPr lang="en-GB" dirty="0"/>
                <a:t>r=0.634 </a:t>
              </a:r>
            </a:p>
          </p:txBody>
        </p:sp>
        <p:cxnSp>
          <p:nvCxnSpPr>
            <p:cNvPr id="15" name="Straight Arrow Connector 14"/>
            <p:cNvCxnSpPr>
              <a:stCxn id="13" idx="3"/>
              <a:endCxn id="11" idx="6"/>
            </p:cNvCxnSpPr>
            <p:nvPr/>
          </p:nvCxnSpPr>
          <p:spPr>
            <a:xfrm>
              <a:off x="8703733" y="2880958"/>
              <a:ext cx="385234" cy="14642"/>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18" name="Right Brace 17"/>
          <p:cNvSpPr/>
          <p:nvPr/>
        </p:nvSpPr>
        <p:spPr>
          <a:xfrm>
            <a:off x="4191000" y="889000"/>
            <a:ext cx="228600" cy="948267"/>
          </a:xfrm>
          <a:prstGeom prst="rightBrace">
            <a:avLst/>
          </a:prstGeom>
          <a:ln w="19050">
            <a:solidFill>
              <a:srgbClr val="C00000"/>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a:p>
        </p:txBody>
      </p:sp>
      <p:cxnSp>
        <p:nvCxnSpPr>
          <p:cNvPr id="20" name="Straight Arrow Connector 19"/>
          <p:cNvCxnSpPr>
            <a:stCxn id="18" idx="1"/>
            <a:endCxn id="13" idx="1"/>
          </p:cNvCxnSpPr>
          <p:nvPr/>
        </p:nvCxnSpPr>
        <p:spPr>
          <a:xfrm>
            <a:off x="4419600" y="1363134"/>
            <a:ext cx="3295650" cy="1517824"/>
          </a:xfrm>
          <a:prstGeom prst="straightConnector1">
            <a:avLst/>
          </a:prstGeom>
          <a:ln w="1905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802702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xit" presetSubtype="8" fill="hold" nodeType="clickEffect">
                                  <p:stCondLst>
                                    <p:cond delay="0"/>
                                  </p:stCondLst>
                                  <p:childTnLst>
                                    <p:animEffect transition="out" filter="wipe(left)">
                                      <p:cBhvr>
                                        <p:cTn id="6" dur="2000"/>
                                        <p:tgtEl>
                                          <p:spTgt spid="16"/>
                                        </p:tgtEl>
                                      </p:cBhvr>
                                    </p:animEffect>
                                    <p:set>
                                      <p:cBhvr>
                                        <p:cTn id="7" dur="1" fill="hold">
                                          <p:stCondLst>
                                            <p:cond delay="1999"/>
                                          </p:stCondLst>
                                        </p:cTn>
                                        <p:tgtEl>
                                          <p:spTgt spid="16"/>
                                        </p:tgtEl>
                                        <p:attrNameLst>
                                          <p:attrName>style.visibility</p:attrName>
                                        </p:attrNameLst>
                                      </p:cBhvr>
                                      <p:to>
                                        <p:strVal val="hidden"/>
                                      </p:to>
                                    </p:set>
                                  </p:childTnLst>
                                </p:cTn>
                              </p:par>
                              <p:par>
                                <p:cTn id="8" presetID="22" presetClass="exit" presetSubtype="8" fill="hold" grpId="0" nodeType="withEffect">
                                  <p:stCondLst>
                                    <p:cond delay="0"/>
                                  </p:stCondLst>
                                  <p:childTnLst>
                                    <p:animEffect transition="out" filter="wipe(left)">
                                      <p:cBhvr>
                                        <p:cTn id="9" dur="2000"/>
                                        <p:tgtEl>
                                          <p:spTgt spid="5"/>
                                        </p:tgtEl>
                                      </p:cBhvr>
                                    </p:animEffect>
                                    <p:set>
                                      <p:cBhvr>
                                        <p:cTn id="10" dur="1" fill="hold">
                                          <p:stCondLst>
                                            <p:cond delay="1999"/>
                                          </p:stCondLst>
                                        </p:cTn>
                                        <p:tgtEl>
                                          <p:spTgt spid="5"/>
                                        </p:tgtEl>
                                        <p:attrNameLst>
                                          <p:attrName>style.visibility</p:attrName>
                                        </p:attrNameLst>
                                      </p:cBhvr>
                                      <p:to>
                                        <p:strVal val="hidden"/>
                                      </p:to>
                                    </p:set>
                                  </p:childTnLst>
                                </p:cTn>
                              </p:par>
                              <p:par>
                                <p:cTn id="11" presetID="22" presetClass="exit" presetSubtype="8" fill="hold" grpId="0" nodeType="withEffect">
                                  <p:stCondLst>
                                    <p:cond delay="0"/>
                                  </p:stCondLst>
                                  <p:childTnLst>
                                    <p:animEffect transition="out" filter="wipe(left)">
                                      <p:cBhvr>
                                        <p:cTn id="12" dur="500"/>
                                        <p:tgtEl>
                                          <p:spTgt spid="18"/>
                                        </p:tgtEl>
                                      </p:cBhvr>
                                    </p:animEffect>
                                    <p:set>
                                      <p:cBhvr>
                                        <p:cTn id="13" dur="1" fill="hold">
                                          <p:stCondLst>
                                            <p:cond delay="499"/>
                                          </p:stCondLst>
                                        </p:cTn>
                                        <p:tgtEl>
                                          <p:spTgt spid="18"/>
                                        </p:tgtEl>
                                        <p:attrNameLst>
                                          <p:attrName>style.visibility</p:attrName>
                                        </p:attrNameLst>
                                      </p:cBhvr>
                                      <p:to>
                                        <p:strVal val="hidden"/>
                                      </p:to>
                                    </p:set>
                                  </p:childTnLst>
                                </p:cTn>
                              </p:par>
                              <p:par>
                                <p:cTn id="14" presetID="22" presetClass="exit" presetSubtype="8" fill="hold" nodeType="withEffect">
                                  <p:stCondLst>
                                    <p:cond delay="0"/>
                                  </p:stCondLst>
                                  <p:childTnLst>
                                    <p:animEffect transition="out" filter="wipe(left)">
                                      <p:cBhvr>
                                        <p:cTn id="15" dur="500"/>
                                        <p:tgtEl>
                                          <p:spTgt spid="20"/>
                                        </p:tgtEl>
                                      </p:cBhvr>
                                    </p:animEffect>
                                    <p:set>
                                      <p:cBhvr>
                                        <p:cTn id="16" dur="1" fill="hold">
                                          <p:stCondLst>
                                            <p:cond delay="499"/>
                                          </p:stCondLst>
                                        </p:cTn>
                                        <p:tgtEl>
                                          <p:spTgt spid="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8"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p:cNvPicPr>
            <a:picLocks noChangeAspect="1"/>
          </p:cNvPicPr>
          <p:nvPr/>
        </p:nvPicPr>
        <p:blipFill>
          <a:blip r:embed="rId3"/>
          <a:stretch>
            <a:fillRect/>
          </a:stretch>
        </p:blipFill>
        <p:spPr>
          <a:xfrm>
            <a:off x="6881662" y="588512"/>
            <a:ext cx="5183513" cy="4811961"/>
          </a:xfrm>
          <a:prstGeom prst="rect">
            <a:avLst/>
          </a:prstGeom>
          <a:effectLst>
            <a:outerShdw blurRad="50800" dist="38100" dir="2700000" algn="tl" rotWithShape="0">
              <a:prstClr val="black">
                <a:alpha val="40000"/>
              </a:prstClr>
            </a:outerShdw>
          </a:effectLst>
        </p:spPr>
      </p:pic>
      <p:graphicFrame>
        <p:nvGraphicFramePr>
          <p:cNvPr id="4" name="Object 3"/>
          <p:cNvGraphicFramePr>
            <a:graphicFrameLocks noChangeAspect="1"/>
          </p:cNvGraphicFramePr>
          <p:nvPr>
            <p:extLst>
              <p:ext uri="{D42A27DB-BD31-4B8C-83A1-F6EECF244321}">
                <p14:modId xmlns:p14="http://schemas.microsoft.com/office/powerpoint/2010/main" val="3938970194"/>
              </p:ext>
            </p:extLst>
          </p:nvPr>
        </p:nvGraphicFramePr>
        <p:xfrm>
          <a:off x="71438" y="588963"/>
          <a:ext cx="4538662" cy="6269037"/>
        </p:xfrm>
        <a:graphic>
          <a:graphicData uri="http://schemas.openxmlformats.org/presentationml/2006/ole">
            <mc:AlternateContent xmlns:mc="http://schemas.openxmlformats.org/markup-compatibility/2006">
              <mc:Choice xmlns:v="urn:schemas-microsoft-com:vml" Requires="v">
                <p:oleObj spid="_x0000_s17439" name="Document" r:id="rId4" imgW="6050854" imgH="8357554" progId="Word.Document.12">
                  <p:link updateAutomatic="1"/>
                </p:oleObj>
              </mc:Choice>
              <mc:Fallback>
                <p:oleObj name="Document" r:id="rId4" imgW="6050854" imgH="8357554" progId="Word.Document.12">
                  <p:link updateAutomatic="1"/>
                  <p:pic>
                    <p:nvPicPr>
                      <p:cNvPr id="4" name="Object 3"/>
                      <p:cNvPicPr/>
                      <p:nvPr/>
                    </p:nvPicPr>
                    <p:blipFill>
                      <a:blip r:embed="rId5"/>
                      <a:stretch>
                        <a:fillRect/>
                      </a:stretch>
                    </p:blipFill>
                    <p:spPr>
                      <a:xfrm>
                        <a:off x="71438" y="588963"/>
                        <a:ext cx="4538662" cy="6269037"/>
                      </a:xfrm>
                      <a:prstGeom prst="rect">
                        <a:avLst/>
                      </a:prstGeom>
                    </p:spPr>
                  </p:pic>
                </p:oleObj>
              </mc:Fallback>
            </mc:AlternateContent>
          </a:graphicData>
        </a:graphic>
      </p:graphicFrame>
      <mc:AlternateContent xmlns:mc="http://schemas.openxmlformats.org/markup-compatibility/2006" xmlns:a14="http://schemas.microsoft.com/office/drawing/2010/main">
        <mc:Choice Requires="a14">
          <p:sp>
            <p:nvSpPr>
              <p:cNvPr id="2" name="TextBox 1"/>
              <p:cNvSpPr txBox="1"/>
              <p:nvPr/>
            </p:nvSpPr>
            <p:spPr>
              <a:xfrm>
                <a:off x="4178962" y="2603598"/>
                <a:ext cx="2540722" cy="406861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is covariance?</a:t>
                </a:r>
              </a:p>
              <a:p>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Covariance</a:t>
                </a:r>
                <a:r>
                  <a:rPr lang="en-GB" dirty="0">
                    <a:latin typeface="Arial" panose="020B0604020202020204" pitchFamily="34" charset="0"/>
                    <a:cs typeface="Arial" panose="020B0604020202020204" pitchFamily="34" charset="0"/>
                  </a:rPr>
                  <a:t> is the numerator of a  </a:t>
                </a:r>
                <a:r>
                  <a:rPr lang="en-GB" dirty="0" err="1">
                    <a:latin typeface="Arial" panose="020B0604020202020204" pitchFamily="34" charset="0"/>
                    <a:cs typeface="Arial" panose="020B0604020202020204" pitchFamily="34" charset="0"/>
                  </a:rPr>
                  <a:t>cor</a:t>
                </a:r>
                <a:r>
                  <a:rPr lang="en-GB" dirty="0">
                    <a:latin typeface="Arial" panose="020B0604020202020204" pitchFamily="34" charset="0"/>
                    <a:cs typeface="Arial" panose="020B0604020202020204" pitchFamily="34" charset="0"/>
                  </a:rPr>
                  <a:t>-relation coefficient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a:t>
                </a:r>
                <a:r>
                  <a:rPr lang="en-GB" dirty="0">
                    <a:latin typeface="Arial" panose="020B0604020202020204" pitchFamily="34" charset="0"/>
                    <a:cs typeface="Arial" panose="020B0604020202020204" pitchFamily="34" charset="0"/>
                  </a:rPr>
                  <a:t>. Here,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r=0.851</a:t>
                </a:r>
                <a:r>
                  <a:rPr lang="en-GB" dirty="0">
                    <a:latin typeface="Arial" panose="020B0604020202020204" pitchFamily="34" charset="0"/>
                    <a:cs typeface="Arial" panose="020B0604020202020204" pitchFamily="34" charset="0"/>
                  </a:rPr>
                  <a:t>. </a:t>
                </a:r>
              </a:p>
              <a:p>
                <a:pPr/>
                <a14:m>
                  <m:oMathPara xmlns:m="http://schemas.openxmlformats.org/officeDocument/2006/math">
                    <m:oMathParaPr>
                      <m:jc m:val="centerGroup"/>
                    </m:oMathParaPr>
                    <m:oMath xmlns:m="http://schemas.openxmlformats.org/officeDocument/2006/math">
                      <m:r>
                        <m:rPr>
                          <m:sty m:val="p"/>
                        </m:rPr>
                        <a:rPr lang="en-GB" sz="1600">
                          <a:latin typeface="Cambria Math" panose="02040503050406030204" pitchFamily="18" charset="0"/>
                        </a:rPr>
                        <m:t>r</m:t>
                      </m:r>
                      <m:r>
                        <a:rPr lang="en-GB" sz="1600" i="1">
                          <a:latin typeface="Cambria Math" panose="02040503050406030204" pitchFamily="18" charset="0"/>
                        </a:rPr>
                        <m:t>=</m:t>
                      </m:r>
                      <m:f>
                        <m:fPr>
                          <m:ctrlPr>
                            <a:rPr lang="en-GB" sz="1600" i="1">
                              <a:latin typeface="Cambria Math" panose="02040503050406030204" pitchFamily="18" charset="0"/>
                            </a:rPr>
                          </m:ctrlPr>
                        </m:fPr>
                        <m:num>
                          <m:r>
                            <a:rPr lang="en-GB" sz="1600" i="1" smtClean="0">
                              <a:solidFill>
                                <a:srgbClr val="C00000"/>
                              </a:solidFill>
                              <a:effectLst>
                                <a:outerShdw blurRad="38100" dist="38100" dir="2700000" algn="tl">
                                  <a:srgbClr val="000000">
                                    <a:alpha val="43137"/>
                                  </a:srgbClr>
                                </a:outerShdw>
                              </a:effectLst>
                              <a:latin typeface="Cambria Math" panose="02040503050406030204" pitchFamily="18" charset="0"/>
                            </a:rPr>
                            <m:t>267.453</m:t>
                          </m:r>
                        </m:num>
                        <m:den>
                          <m:sSup>
                            <m:sSupPr>
                              <m:ctrlPr>
                                <a:rPr lang="en-GB" sz="1600" i="1">
                                  <a:latin typeface="Cambria Math" panose="02040503050406030204" pitchFamily="18" charset="0"/>
                                </a:rPr>
                              </m:ctrlPr>
                            </m:sSupPr>
                            <m:e>
                              <m:r>
                                <a:rPr lang="en-GB" sz="1600" i="1">
                                  <a:latin typeface="Cambria Math" panose="02040503050406030204" pitchFamily="18" charset="0"/>
                                </a:rPr>
                                <m:t>352.80</m:t>
                              </m:r>
                            </m:e>
                            <m:sup>
                              <m:r>
                                <a:rPr lang="en-GB" sz="1600" i="1">
                                  <a:latin typeface="Cambria Math" panose="02040503050406030204" pitchFamily="18" charset="0"/>
                                </a:rPr>
                                <m:t>0.5</m:t>
                              </m:r>
                            </m:sup>
                          </m:sSup>
                          <m:r>
                            <a:rPr lang="en-GB" sz="1600" i="1">
                              <a:latin typeface="Cambria Math" panose="02040503050406030204" pitchFamily="18" charset="0"/>
                            </a:rPr>
                            <m:t> ∙ </m:t>
                          </m:r>
                          <m:sSup>
                            <m:sSupPr>
                              <m:ctrlPr>
                                <a:rPr lang="en-GB" sz="1600" i="1">
                                  <a:latin typeface="Cambria Math" panose="02040503050406030204" pitchFamily="18" charset="0"/>
                                </a:rPr>
                              </m:ctrlPr>
                            </m:sSupPr>
                            <m:e>
                              <m:r>
                                <a:rPr lang="en-GB" sz="1600" i="1">
                                  <a:latin typeface="Cambria Math" panose="02040503050406030204" pitchFamily="18" charset="0"/>
                                </a:rPr>
                                <m:t>279.86</m:t>
                              </m:r>
                            </m:e>
                            <m:sup>
                              <m:r>
                                <a:rPr lang="en-GB" sz="1600" i="1">
                                  <a:latin typeface="Cambria Math" panose="02040503050406030204" pitchFamily="18" charset="0"/>
                                </a:rPr>
                                <m:t>0.5</m:t>
                              </m:r>
                            </m:sup>
                          </m:sSup>
                        </m:den>
                      </m:f>
                    </m:oMath>
                  </m:oMathPara>
                </a14:m>
                <a:endParaRPr lang="en-GB" sz="1200" dirty="0"/>
              </a:p>
              <a:p>
                <a:endParaRPr lang="en-GB" sz="1200" dirty="0">
                  <a:latin typeface="Arial" panose="020B0604020202020204" pitchFamily="34" charset="0"/>
                  <a:cs typeface="Arial" panose="020B0604020202020204" pitchFamily="34" charset="0"/>
                </a:endParaRPr>
              </a:p>
              <a:p>
                <a:r>
                  <a:rPr lang="en-GB" dirty="0" err="1">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cov</a:t>
                </a:r>
                <a:r>
                  <a:rPr lang="en-GB" dirty="0">
                    <a:solidFill>
                      <a:srgbClr val="C00000"/>
                    </a:solidFill>
                    <a:latin typeface="Arial" panose="020B0604020202020204" pitchFamily="34" charset="0"/>
                    <a:cs typeface="Arial" panose="020B0604020202020204" pitchFamily="34" charset="0"/>
                  </a:rPr>
                  <a:t>=</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267.453</a:t>
                </a:r>
                <a:r>
                  <a:rPr lang="en-GB" dirty="0">
                    <a:latin typeface="Arial" panose="020B0604020202020204" pitchFamily="34" charset="0"/>
                    <a:cs typeface="Arial" panose="020B0604020202020204" pitchFamily="34" charset="0"/>
                  </a:rPr>
                  <a:t> σ²(Yield)=352.80 σ²(PH)   =279.86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Divide covariance by the product of the two standard deviations: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by σ(Yield) </a:t>
                </a:r>
                <a14:m>
                  <m:oMath xmlns:m="http://schemas.openxmlformats.org/officeDocument/2006/math">
                    <m:r>
                      <a:rPr lang="en-GB" i="1">
                        <a:latin typeface="Cambria Math" panose="02040503050406030204" pitchFamily="18" charset="0"/>
                      </a:rPr>
                      <m:t>∙</m:t>
                    </m:r>
                  </m:oMath>
                </a14:m>
                <a:r>
                  <a:rPr lang="en-GB" dirty="0">
                    <a:latin typeface="Arial" panose="020B0604020202020204" pitchFamily="34" charset="0"/>
                    <a:cs typeface="Arial" panose="020B0604020202020204" pitchFamily="34" charset="0"/>
                  </a:rPr>
                  <a:t> σ(PH).</a:t>
                </a:r>
              </a:p>
            </p:txBody>
          </p:sp>
        </mc:Choice>
        <mc:Fallback xmlns="">
          <p:sp>
            <p:nvSpPr>
              <p:cNvPr id="2" name="TextBox 1"/>
              <p:cNvSpPr txBox="1">
                <a:spLocks noRot="1" noChangeAspect="1" noMove="1" noResize="1" noEditPoints="1" noAdjustHandles="1" noChangeArrowheads="1" noChangeShapeType="1" noTextEdit="1"/>
              </p:cNvSpPr>
              <p:nvPr/>
            </p:nvSpPr>
            <p:spPr>
              <a:xfrm>
                <a:off x="4178962" y="2603598"/>
                <a:ext cx="2540722" cy="4068614"/>
              </a:xfrm>
              <a:prstGeom prst="rect">
                <a:avLst/>
              </a:prstGeom>
              <a:blipFill>
                <a:blip r:embed="rId6"/>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
        <p:nvSpPr>
          <p:cNvPr id="103" name="TextBox 102"/>
          <p:cNvSpPr txBox="1"/>
          <p:nvPr/>
        </p:nvSpPr>
        <p:spPr>
          <a:xfrm>
            <a:off x="6790222" y="5487884"/>
            <a:ext cx="527495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Having indicated what </a:t>
            </a:r>
            <a:r>
              <a:rPr lang="en-GB" dirty="0">
                <a:solidFill>
                  <a:srgbClr val="C00000"/>
                </a:solidFill>
                <a:latin typeface="Arial" panose="020B0604020202020204" pitchFamily="34" charset="0"/>
                <a:cs typeface="Arial" panose="020B0604020202020204" pitchFamily="34" charset="0"/>
              </a:rPr>
              <a:t>covariance</a:t>
            </a:r>
            <a:r>
              <a:rPr lang="en-GB" dirty="0">
                <a:latin typeface="Arial" panose="020B0604020202020204" pitchFamily="34" charset="0"/>
                <a:cs typeface="Arial" panose="020B0604020202020204" pitchFamily="34" charset="0"/>
              </a:rPr>
              <a:t> is (“numerator of the correlation coefficient”), we need to see what </a:t>
            </a:r>
            <a:r>
              <a:rPr lang="en-GB" dirty="0">
                <a:solidFill>
                  <a:srgbClr val="2A5400"/>
                </a:solidFill>
                <a:latin typeface="Arial" panose="020B0604020202020204" pitchFamily="34" charset="0"/>
                <a:cs typeface="Arial" panose="020B0604020202020204" pitchFamily="34" charset="0"/>
              </a:rPr>
              <a:t>phenotypic</a:t>
            </a:r>
            <a:r>
              <a:rPr lang="en-GB" dirty="0">
                <a:latin typeface="Arial" panose="020B0604020202020204" pitchFamily="34" charset="0"/>
                <a:cs typeface="Arial" panose="020B0604020202020204" pitchFamily="34" charset="0"/>
              </a:rPr>
              <a:t> and </a:t>
            </a:r>
            <a:r>
              <a:rPr lang="en-GB" dirty="0">
                <a:solidFill>
                  <a:srgbClr val="0000FF"/>
                </a:solidFill>
                <a:latin typeface="Arial" panose="020B0604020202020204" pitchFamily="34" charset="0"/>
                <a:cs typeface="Arial" panose="020B0604020202020204" pitchFamily="34" charset="0"/>
              </a:rPr>
              <a:t>genotypic</a:t>
            </a:r>
            <a:r>
              <a:rPr lang="en-GB" dirty="0">
                <a:latin typeface="Arial" panose="020B0604020202020204" pitchFamily="34" charset="0"/>
                <a:cs typeface="Arial" panose="020B0604020202020204" pitchFamily="34" charset="0"/>
              </a:rPr>
              <a:t> </a:t>
            </a:r>
            <a:r>
              <a:rPr lang="en-GB" dirty="0">
                <a:solidFill>
                  <a:srgbClr val="C00000"/>
                </a:solidFill>
                <a:latin typeface="Arial" panose="020B0604020202020204" pitchFamily="34" charset="0"/>
                <a:cs typeface="Arial" panose="020B0604020202020204" pitchFamily="34" charset="0"/>
              </a:rPr>
              <a:t>covariance</a:t>
            </a:r>
            <a:r>
              <a:rPr lang="en-GB" dirty="0">
                <a:latin typeface="Arial" panose="020B0604020202020204" pitchFamily="34" charset="0"/>
                <a:cs typeface="Arial" panose="020B0604020202020204" pitchFamily="34" charset="0"/>
              </a:rPr>
              <a:t> may be. Well …. </a:t>
            </a:r>
          </a:p>
        </p:txBody>
      </p:sp>
      <p:pic>
        <p:nvPicPr>
          <p:cNvPr id="7" name="Picture 6"/>
          <p:cNvPicPr>
            <a:picLocks noChangeAspect="1"/>
          </p:cNvPicPr>
          <p:nvPr/>
        </p:nvPicPr>
        <p:blipFill>
          <a:blip r:embed="rId7"/>
          <a:stretch>
            <a:fillRect/>
          </a:stretch>
        </p:blipFill>
        <p:spPr>
          <a:xfrm>
            <a:off x="4301015" y="488040"/>
            <a:ext cx="2404718" cy="1834879"/>
          </a:xfrm>
          <a:prstGeom prst="rect">
            <a:avLst/>
          </a:prstGeom>
          <a:effectLst>
            <a:outerShdw blurRad="50800" dist="38100" dir="2700000" algn="tl" rotWithShape="0">
              <a:prstClr val="black">
                <a:alpha val="40000"/>
              </a:prstClr>
            </a:outerShdw>
          </a:effectLst>
        </p:spPr>
      </p:pic>
      <p:sp>
        <p:nvSpPr>
          <p:cNvPr id="12" name="TextBox 11"/>
          <p:cNvSpPr txBox="1"/>
          <p:nvPr/>
        </p:nvSpPr>
        <p:spPr>
          <a:xfrm>
            <a:off x="46182" y="5542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 crucial parameter is the </a:t>
            </a:r>
            <a:r>
              <a:rPr lang="en-GB" sz="2400" dirty="0">
                <a:solidFill>
                  <a:srgbClr val="2A5400"/>
                </a:solidFill>
                <a:latin typeface="Arial" panose="020B0604020202020204" pitchFamily="34" charset="0"/>
                <a:cs typeface="Arial" panose="020B0604020202020204" pitchFamily="34" charset="0"/>
              </a:rPr>
              <a:t>phenotypic</a:t>
            </a:r>
            <a:r>
              <a:rPr lang="en-GB" sz="2400" dirty="0">
                <a:latin typeface="Arial" panose="020B0604020202020204" pitchFamily="34" charset="0"/>
                <a:cs typeface="Arial" panose="020B0604020202020204" pitchFamily="34" charset="0"/>
              </a:rPr>
              <a:t> and </a:t>
            </a:r>
            <a:r>
              <a:rPr lang="en-GB" sz="2400" dirty="0">
                <a:solidFill>
                  <a:srgbClr val="0000FF"/>
                </a:solidFill>
                <a:latin typeface="Arial" panose="020B0604020202020204" pitchFamily="34" charset="0"/>
                <a:cs typeface="Arial" panose="020B0604020202020204" pitchFamily="34" charset="0"/>
              </a:rPr>
              <a:t>genotypic</a:t>
            </a:r>
            <a:r>
              <a:rPr lang="en-GB" sz="2400" dirty="0">
                <a:latin typeface="Arial" panose="020B0604020202020204" pitchFamily="34" charset="0"/>
                <a:cs typeface="Arial" panose="020B0604020202020204" pitchFamily="34" charset="0"/>
              </a:rPr>
              <a: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covariance</a:t>
            </a:r>
            <a:r>
              <a:rPr lang="en-GB" sz="2400" dirty="0">
                <a:latin typeface="Arial" panose="020B0604020202020204" pitchFamily="34" charset="0"/>
                <a:cs typeface="Arial" panose="020B0604020202020204" pitchFamily="34" charset="0"/>
              </a:rPr>
              <a:t> between traits. </a:t>
            </a:r>
          </a:p>
        </p:txBody>
      </p:sp>
      <p:sp>
        <p:nvSpPr>
          <p:cNvPr id="6" name="Textfeld 5"/>
          <p:cNvSpPr txBox="1"/>
          <p:nvPr/>
        </p:nvSpPr>
        <p:spPr>
          <a:xfrm>
            <a:off x="11527654" y="6365560"/>
            <a:ext cx="6421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11</a:t>
            </a:fld>
            <a:endParaRPr lang="en-GB" sz="2400" dirty="0">
              <a:latin typeface="Arial" panose="020B0604020202020204" pitchFamily="34" charset="0"/>
              <a:cs typeface="Arial" panose="020B0604020202020204" pitchFamily="34" charset="0"/>
            </a:endParaRPr>
          </a:p>
        </p:txBody>
      </p:sp>
      <p:cxnSp>
        <p:nvCxnSpPr>
          <p:cNvPr id="8" name="Straight Arrow Connector 7"/>
          <p:cNvCxnSpPr/>
          <p:nvPr/>
        </p:nvCxnSpPr>
        <p:spPr>
          <a:xfrm>
            <a:off x="5803900" y="3877733"/>
            <a:ext cx="3776133" cy="677334"/>
          </a:xfrm>
          <a:prstGeom prst="straightConnector1">
            <a:avLst/>
          </a:prstGeom>
          <a:ln>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3146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wipe(left)">
                                      <p:cBhvr>
                                        <p:cTn id="7" dur="2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2" name="Rectangle 211"/>
          <p:cNvSpPr/>
          <p:nvPr/>
        </p:nvSpPr>
        <p:spPr>
          <a:xfrm>
            <a:off x="46182" y="629662"/>
            <a:ext cx="6604385" cy="6116696"/>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p:cNvSpPr txBox="1"/>
          <p:nvPr/>
        </p:nvSpPr>
        <p:spPr>
          <a:xfrm>
            <a:off x="46182" y="5542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2A5400"/>
                </a:solidFill>
                <a:latin typeface="Arial" panose="020B0604020202020204" pitchFamily="34" charset="0"/>
                <a:cs typeface="Arial" panose="020B0604020202020204" pitchFamily="34" charset="0"/>
              </a:rPr>
              <a:t>Phenotypic</a:t>
            </a:r>
            <a:r>
              <a:rPr lang="en-GB" sz="2400" dirty="0">
                <a:latin typeface="Arial" panose="020B0604020202020204" pitchFamily="34" charset="0"/>
                <a:cs typeface="Arial" panose="020B0604020202020204" pitchFamily="34" charset="0"/>
              </a:rPr>
              <a:t> and </a:t>
            </a:r>
            <a:r>
              <a:rPr lang="en-GB" sz="2400" dirty="0">
                <a:solidFill>
                  <a:srgbClr val="0000FF"/>
                </a:solidFill>
                <a:latin typeface="Arial" panose="020B0604020202020204" pitchFamily="34" charset="0"/>
                <a:cs typeface="Arial" panose="020B0604020202020204" pitchFamily="34" charset="0"/>
              </a:rPr>
              <a:t>genotypic</a:t>
            </a:r>
            <a:r>
              <a:rPr lang="en-GB" sz="2400" dirty="0">
                <a:latin typeface="Arial" panose="020B0604020202020204" pitchFamily="34" charset="0"/>
                <a:cs typeface="Arial" panose="020B0604020202020204" pitchFamily="34" charset="0"/>
              </a:rPr>
              <a: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covariance</a:t>
            </a:r>
            <a:r>
              <a:rPr lang="en-GB" sz="2400" dirty="0">
                <a:latin typeface="Arial" panose="020B0604020202020204" pitchFamily="34" charset="0"/>
                <a:cs typeface="Arial" panose="020B0604020202020204" pitchFamily="34" charset="0"/>
              </a:rPr>
              <a:t> between traits. </a:t>
            </a:r>
          </a:p>
        </p:txBody>
      </p:sp>
      <p:grpSp>
        <p:nvGrpSpPr>
          <p:cNvPr id="110" name="Group 109"/>
          <p:cNvGrpSpPr>
            <a:grpSpLocks noChangeAspect="1"/>
          </p:cNvGrpSpPr>
          <p:nvPr/>
        </p:nvGrpSpPr>
        <p:grpSpPr>
          <a:xfrm>
            <a:off x="265804" y="629662"/>
            <a:ext cx="6253540" cy="6016269"/>
            <a:chOff x="347465" y="876300"/>
            <a:chExt cx="5685036" cy="5469335"/>
          </a:xfrm>
        </p:grpSpPr>
        <p:sp>
          <p:nvSpPr>
            <p:cNvPr id="111" name="Line 6"/>
            <p:cNvSpPr>
              <a:spLocks noChangeShapeType="1"/>
            </p:cNvSpPr>
            <p:nvPr/>
          </p:nvSpPr>
          <p:spPr bwMode="auto">
            <a:xfrm flipV="1">
              <a:off x="1198563" y="985838"/>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Line 7"/>
            <p:cNvSpPr>
              <a:spLocks noChangeShapeType="1"/>
            </p:cNvSpPr>
            <p:nvPr/>
          </p:nvSpPr>
          <p:spPr bwMode="auto">
            <a:xfrm flipV="1">
              <a:off x="5938838" y="985838"/>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8"/>
            <p:cNvSpPr>
              <a:spLocks noChangeShapeType="1"/>
            </p:cNvSpPr>
            <p:nvPr/>
          </p:nvSpPr>
          <p:spPr bwMode="auto">
            <a:xfrm flipH="1">
              <a:off x="1103313" y="57261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Line 9"/>
            <p:cNvSpPr>
              <a:spLocks noChangeShapeType="1"/>
            </p:cNvSpPr>
            <p:nvPr/>
          </p:nvSpPr>
          <p:spPr bwMode="auto">
            <a:xfrm>
              <a:off x="5938838" y="5726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Rectangle 10"/>
            <p:cNvSpPr>
              <a:spLocks noChangeArrowheads="1"/>
            </p:cNvSpPr>
            <p:nvPr/>
          </p:nvSpPr>
          <p:spPr bwMode="auto">
            <a:xfrm>
              <a:off x="746125" y="5616575"/>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6" name="Line 11"/>
            <p:cNvSpPr>
              <a:spLocks noChangeShapeType="1"/>
            </p:cNvSpPr>
            <p:nvPr/>
          </p:nvSpPr>
          <p:spPr bwMode="auto">
            <a:xfrm flipH="1">
              <a:off x="1103313" y="5133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12"/>
            <p:cNvSpPr>
              <a:spLocks noChangeShapeType="1"/>
            </p:cNvSpPr>
            <p:nvPr/>
          </p:nvSpPr>
          <p:spPr bwMode="auto">
            <a:xfrm>
              <a:off x="5938838" y="5133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Rectangle 13"/>
            <p:cNvSpPr>
              <a:spLocks noChangeArrowheads="1"/>
            </p:cNvSpPr>
            <p:nvPr/>
          </p:nvSpPr>
          <p:spPr bwMode="auto">
            <a:xfrm>
              <a:off x="746125" y="5022850"/>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9" name="Line 14"/>
            <p:cNvSpPr>
              <a:spLocks noChangeShapeType="1"/>
            </p:cNvSpPr>
            <p:nvPr/>
          </p:nvSpPr>
          <p:spPr bwMode="auto">
            <a:xfrm flipH="1">
              <a:off x="1103313" y="454025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Line 15"/>
            <p:cNvSpPr>
              <a:spLocks noChangeShapeType="1"/>
            </p:cNvSpPr>
            <p:nvPr/>
          </p:nvSpPr>
          <p:spPr bwMode="auto">
            <a:xfrm>
              <a:off x="5938838" y="45402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Rectangle 16"/>
            <p:cNvSpPr>
              <a:spLocks noChangeArrowheads="1"/>
            </p:cNvSpPr>
            <p:nvPr/>
          </p:nvSpPr>
          <p:spPr bwMode="auto">
            <a:xfrm>
              <a:off x="746125" y="4430713"/>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80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22" name="Line 17"/>
            <p:cNvSpPr>
              <a:spLocks noChangeShapeType="1"/>
            </p:cNvSpPr>
            <p:nvPr/>
          </p:nvSpPr>
          <p:spPr bwMode="auto">
            <a:xfrm flipH="1">
              <a:off x="1103313" y="39481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Line 18"/>
            <p:cNvSpPr>
              <a:spLocks noChangeShapeType="1"/>
            </p:cNvSpPr>
            <p:nvPr/>
          </p:nvSpPr>
          <p:spPr bwMode="auto">
            <a:xfrm>
              <a:off x="5938838" y="3948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Rectangle 19"/>
            <p:cNvSpPr>
              <a:spLocks noChangeArrowheads="1"/>
            </p:cNvSpPr>
            <p:nvPr/>
          </p:nvSpPr>
          <p:spPr bwMode="auto">
            <a:xfrm>
              <a:off x="746125" y="3838575"/>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25" name="Line 20"/>
            <p:cNvSpPr>
              <a:spLocks noChangeShapeType="1"/>
            </p:cNvSpPr>
            <p:nvPr/>
          </p:nvSpPr>
          <p:spPr bwMode="auto">
            <a:xfrm flipH="1">
              <a:off x="1103313" y="3355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Line 21"/>
            <p:cNvSpPr>
              <a:spLocks noChangeShapeType="1"/>
            </p:cNvSpPr>
            <p:nvPr/>
          </p:nvSpPr>
          <p:spPr bwMode="auto">
            <a:xfrm>
              <a:off x="5938838" y="3355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Rectangle 22"/>
            <p:cNvSpPr>
              <a:spLocks noChangeArrowheads="1"/>
            </p:cNvSpPr>
            <p:nvPr/>
          </p:nvSpPr>
          <p:spPr bwMode="auto">
            <a:xfrm>
              <a:off x="627063" y="3246438"/>
              <a:ext cx="332259"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100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28" name="Line 23"/>
            <p:cNvSpPr>
              <a:spLocks noChangeShapeType="1"/>
            </p:cNvSpPr>
            <p:nvPr/>
          </p:nvSpPr>
          <p:spPr bwMode="auto">
            <a:xfrm flipH="1">
              <a:off x="1103313" y="27638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24"/>
            <p:cNvSpPr>
              <a:spLocks noChangeShapeType="1"/>
            </p:cNvSpPr>
            <p:nvPr/>
          </p:nvSpPr>
          <p:spPr bwMode="auto">
            <a:xfrm>
              <a:off x="5938838" y="27638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Rectangle 25"/>
            <p:cNvSpPr>
              <a:spLocks noChangeArrowheads="1"/>
            </p:cNvSpPr>
            <p:nvPr/>
          </p:nvSpPr>
          <p:spPr bwMode="auto">
            <a:xfrm>
              <a:off x="627063" y="2654300"/>
              <a:ext cx="317569"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110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31" name="Line 26"/>
            <p:cNvSpPr>
              <a:spLocks noChangeShapeType="1"/>
            </p:cNvSpPr>
            <p:nvPr/>
          </p:nvSpPr>
          <p:spPr bwMode="auto">
            <a:xfrm flipH="1">
              <a:off x="1103313" y="217170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27"/>
            <p:cNvSpPr>
              <a:spLocks noChangeShapeType="1"/>
            </p:cNvSpPr>
            <p:nvPr/>
          </p:nvSpPr>
          <p:spPr bwMode="auto">
            <a:xfrm>
              <a:off x="5938838" y="217170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Rectangle 28"/>
            <p:cNvSpPr>
              <a:spLocks noChangeArrowheads="1"/>
            </p:cNvSpPr>
            <p:nvPr/>
          </p:nvSpPr>
          <p:spPr bwMode="auto">
            <a:xfrm>
              <a:off x="627063" y="2060575"/>
              <a:ext cx="332259"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120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34" name="Line 29"/>
            <p:cNvSpPr>
              <a:spLocks noChangeShapeType="1"/>
            </p:cNvSpPr>
            <p:nvPr/>
          </p:nvSpPr>
          <p:spPr bwMode="auto">
            <a:xfrm flipH="1">
              <a:off x="1103313" y="1577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Line 30"/>
            <p:cNvSpPr>
              <a:spLocks noChangeShapeType="1"/>
            </p:cNvSpPr>
            <p:nvPr/>
          </p:nvSpPr>
          <p:spPr bwMode="auto">
            <a:xfrm>
              <a:off x="5938838" y="1577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6" name="Rectangle 31"/>
            <p:cNvSpPr>
              <a:spLocks noChangeArrowheads="1"/>
            </p:cNvSpPr>
            <p:nvPr/>
          </p:nvSpPr>
          <p:spPr bwMode="auto">
            <a:xfrm>
              <a:off x="627063" y="1468438"/>
              <a:ext cx="332259"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130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37" name="Line 32"/>
            <p:cNvSpPr>
              <a:spLocks noChangeShapeType="1"/>
            </p:cNvSpPr>
            <p:nvPr/>
          </p:nvSpPr>
          <p:spPr bwMode="auto">
            <a:xfrm flipH="1">
              <a:off x="1103313" y="9858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Line 33"/>
            <p:cNvSpPr>
              <a:spLocks noChangeShapeType="1"/>
            </p:cNvSpPr>
            <p:nvPr/>
          </p:nvSpPr>
          <p:spPr bwMode="auto">
            <a:xfrm>
              <a:off x="5938838" y="9858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9" name="Rectangle 34"/>
            <p:cNvSpPr>
              <a:spLocks noChangeArrowheads="1"/>
            </p:cNvSpPr>
            <p:nvPr/>
          </p:nvSpPr>
          <p:spPr bwMode="auto">
            <a:xfrm>
              <a:off x="627063" y="876300"/>
              <a:ext cx="332259"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140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40" name="Rectangle 35"/>
            <p:cNvSpPr>
              <a:spLocks noChangeArrowheads="1"/>
            </p:cNvSpPr>
            <p:nvPr/>
          </p:nvSpPr>
          <p:spPr bwMode="auto">
            <a:xfrm rot="16200000">
              <a:off x="-1015816" y="3217664"/>
              <a:ext cx="3006360"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Plant Height</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41" name="Line 36"/>
            <p:cNvSpPr>
              <a:spLocks noChangeShapeType="1"/>
            </p:cNvSpPr>
            <p:nvPr/>
          </p:nvSpPr>
          <p:spPr bwMode="auto">
            <a:xfrm>
              <a:off x="1198563" y="5726113"/>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Line 37"/>
            <p:cNvSpPr>
              <a:spLocks noChangeShapeType="1"/>
            </p:cNvSpPr>
            <p:nvPr/>
          </p:nvSpPr>
          <p:spPr bwMode="auto">
            <a:xfrm>
              <a:off x="1198563" y="985838"/>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Line 38"/>
            <p:cNvSpPr>
              <a:spLocks noChangeShapeType="1"/>
            </p:cNvSpPr>
            <p:nvPr/>
          </p:nvSpPr>
          <p:spPr bwMode="auto">
            <a:xfrm>
              <a:off x="1495425"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39"/>
            <p:cNvSpPr>
              <a:spLocks noChangeShapeType="1"/>
            </p:cNvSpPr>
            <p:nvPr/>
          </p:nvSpPr>
          <p:spPr bwMode="auto">
            <a:xfrm flipV="1">
              <a:off x="1495425" y="892175"/>
              <a:ext cx="0" cy="93663"/>
            </a:xfrm>
            <a:prstGeom prst="line">
              <a:avLst/>
            </a:prstGeom>
            <a:noFill/>
            <a:ln w="3016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Rectangle 40"/>
            <p:cNvSpPr>
              <a:spLocks noChangeArrowheads="1"/>
            </p:cNvSpPr>
            <p:nvPr/>
          </p:nvSpPr>
          <p:spPr bwMode="auto">
            <a:xfrm>
              <a:off x="1328738" y="5842000"/>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46" name="Line 41"/>
            <p:cNvSpPr>
              <a:spLocks noChangeShapeType="1"/>
            </p:cNvSpPr>
            <p:nvPr/>
          </p:nvSpPr>
          <p:spPr bwMode="auto">
            <a:xfrm>
              <a:off x="2382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 name="Line 42"/>
            <p:cNvSpPr>
              <a:spLocks noChangeShapeType="1"/>
            </p:cNvSpPr>
            <p:nvPr/>
          </p:nvSpPr>
          <p:spPr bwMode="auto">
            <a:xfrm flipV="1">
              <a:off x="2382838" y="892175"/>
              <a:ext cx="0" cy="93663"/>
            </a:xfrm>
            <a:prstGeom prst="line">
              <a:avLst/>
            </a:prstGeom>
            <a:noFill/>
            <a:ln w="3016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 name="Rectangle 43"/>
            <p:cNvSpPr>
              <a:spLocks noChangeArrowheads="1"/>
            </p:cNvSpPr>
            <p:nvPr/>
          </p:nvSpPr>
          <p:spPr bwMode="auto">
            <a:xfrm>
              <a:off x="2216150" y="5842000"/>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49" name="Line 44"/>
            <p:cNvSpPr>
              <a:spLocks noChangeShapeType="1"/>
            </p:cNvSpPr>
            <p:nvPr/>
          </p:nvSpPr>
          <p:spPr bwMode="auto">
            <a:xfrm>
              <a:off x="3271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 name="Line 45"/>
            <p:cNvSpPr>
              <a:spLocks noChangeShapeType="1"/>
            </p:cNvSpPr>
            <p:nvPr/>
          </p:nvSpPr>
          <p:spPr bwMode="auto">
            <a:xfrm flipV="1">
              <a:off x="3271838" y="892175"/>
              <a:ext cx="0" cy="93663"/>
            </a:xfrm>
            <a:prstGeom prst="line">
              <a:avLst/>
            </a:prstGeom>
            <a:noFill/>
            <a:ln w="3016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Rectangle 46"/>
            <p:cNvSpPr>
              <a:spLocks noChangeArrowheads="1"/>
            </p:cNvSpPr>
            <p:nvPr/>
          </p:nvSpPr>
          <p:spPr bwMode="auto">
            <a:xfrm>
              <a:off x="3105150" y="5842000"/>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52" name="Line 47"/>
            <p:cNvSpPr>
              <a:spLocks noChangeShapeType="1"/>
            </p:cNvSpPr>
            <p:nvPr/>
          </p:nvSpPr>
          <p:spPr bwMode="auto">
            <a:xfrm>
              <a:off x="4160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48"/>
            <p:cNvSpPr>
              <a:spLocks noChangeShapeType="1"/>
            </p:cNvSpPr>
            <p:nvPr/>
          </p:nvSpPr>
          <p:spPr bwMode="auto">
            <a:xfrm flipV="1">
              <a:off x="4160838" y="892175"/>
              <a:ext cx="0" cy="93663"/>
            </a:xfrm>
            <a:prstGeom prst="line">
              <a:avLst/>
            </a:prstGeom>
            <a:noFill/>
            <a:ln w="3016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Rectangle 49"/>
            <p:cNvSpPr>
              <a:spLocks noChangeArrowheads="1"/>
            </p:cNvSpPr>
            <p:nvPr/>
          </p:nvSpPr>
          <p:spPr bwMode="auto">
            <a:xfrm>
              <a:off x="3994150" y="5842000"/>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55" name="Line 50"/>
            <p:cNvSpPr>
              <a:spLocks noChangeShapeType="1"/>
            </p:cNvSpPr>
            <p:nvPr/>
          </p:nvSpPr>
          <p:spPr bwMode="auto">
            <a:xfrm>
              <a:off x="5049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51"/>
            <p:cNvSpPr>
              <a:spLocks noChangeShapeType="1"/>
            </p:cNvSpPr>
            <p:nvPr/>
          </p:nvSpPr>
          <p:spPr bwMode="auto">
            <a:xfrm flipV="1">
              <a:off x="5049838" y="892175"/>
              <a:ext cx="0" cy="93663"/>
            </a:xfrm>
            <a:prstGeom prst="line">
              <a:avLst/>
            </a:prstGeom>
            <a:noFill/>
            <a:ln w="30163">
              <a:solidFill>
                <a:schemeClr val="tx1"/>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Rectangle 52"/>
            <p:cNvSpPr>
              <a:spLocks noChangeArrowheads="1"/>
            </p:cNvSpPr>
            <p:nvPr/>
          </p:nvSpPr>
          <p:spPr bwMode="auto">
            <a:xfrm>
              <a:off x="4883150" y="5842000"/>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75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58" name="Line 53"/>
            <p:cNvSpPr>
              <a:spLocks noChangeShapeType="1"/>
            </p:cNvSpPr>
            <p:nvPr/>
          </p:nvSpPr>
          <p:spPr bwMode="auto">
            <a:xfrm>
              <a:off x="5938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Line 54"/>
            <p:cNvSpPr>
              <a:spLocks noChangeShapeType="1"/>
            </p:cNvSpPr>
            <p:nvPr/>
          </p:nvSpPr>
          <p:spPr bwMode="auto">
            <a:xfrm flipV="1">
              <a:off x="5938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 name="Rectangle 55"/>
            <p:cNvSpPr>
              <a:spLocks noChangeArrowheads="1"/>
            </p:cNvSpPr>
            <p:nvPr/>
          </p:nvSpPr>
          <p:spPr bwMode="auto">
            <a:xfrm>
              <a:off x="5772150" y="5842000"/>
              <a:ext cx="221505" cy="2378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61" name="Rectangle 56"/>
            <p:cNvSpPr>
              <a:spLocks noChangeArrowheads="1"/>
            </p:cNvSpPr>
            <p:nvPr/>
          </p:nvSpPr>
          <p:spPr bwMode="auto">
            <a:xfrm>
              <a:off x="2281238" y="6065838"/>
              <a:ext cx="2243038" cy="2797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Yield</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62" name="Oval 57"/>
            <p:cNvSpPr>
              <a:spLocks noChangeArrowheads="1"/>
            </p:cNvSpPr>
            <p:nvPr/>
          </p:nvSpPr>
          <p:spPr bwMode="auto">
            <a:xfrm>
              <a:off x="2882900" y="3559175"/>
              <a:ext cx="66675" cy="68263"/>
            </a:xfrm>
            <a:prstGeom prst="ellipse">
              <a:avLst/>
            </a:prstGeom>
            <a:solidFill>
              <a:srgbClr val="C00000"/>
            </a:solidFill>
            <a:ln w="30163">
              <a:solidFill>
                <a:srgbClr val="00B050"/>
              </a:solidFill>
              <a:prstDash val="solid"/>
              <a:round/>
              <a:headEnd/>
              <a:tailEnd/>
            </a:ln>
            <a:effectLst>
              <a:outerShdw blurRad="50800" dist="38100" dir="2700000" algn="tl" rotWithShape="0">
                <a:srgbClr val="FFC000">
                  <a:alpha val="40000"/>
                </a:srgb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63" name="Oval 58"/>
            <p:cNvSpPr>
              <a:spLocks noChangeArrowheads="1"/>
            </p:cNvSpPr>
            <p:nvPr/>
          </p:nvSpPr>
          <p:spPr bwMode="auto">
            <a:xfrm>
              <a:off x="2705100" y="4329113"/>
              <a:ext cx="66675" cy="68263"/>
            </a:xfrm>
            <a:prstGeom prst="ellipse">
              <a:avLst/>
            </a:prstGeom>
            <a:solidFill>
              <a:srgbClr val="C00000"/>
            </a:solidFill>
            <a:ln w="30163">
              <a:solidFill>
                <a:srgbClr val="C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64" name="Oval 59"/>
            <p:cNvSpPr>
              <a:spLocks noChangeArrowheads="1"/>
            </p:cNvSpPr>
            <p:nvPr/>
          </p:nvSpPr>
          <p:spPr bwMode="auto">
            <a:xfrm>
              <a:off x="3533775" y="3352800"/>
              <a:ext cx="68263" cy="66675"/>
            </a:xfrm>
            <a:prstGeom prst="ellipse">
              <a:avLst/>
            </a:prstGeom>
            <a:solidFill>
              <a:srgbClr val="C00000"/>
            </a:solidFill>
            <a:ln w="30163">
              <a:solidFill>
                <a:srgbClr val="C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65" name="Oval 60"/>
            <p:cNvSpPr>
              <a:spLocks noChangeArrowheads="1"/>
            </p:cNvSpPr>
            <p:nvPr/>
          </p:nvSpPr>
          <p:spPr bwMode="auto">
            <a:xfrm>
              <a:off x="2822575" y="4359275"/>
              <a:ext cx="68263" cy="68263"/>
            </a:xfrm>
            <a:prstGeom prst="ellipse">
              <a:avLst/>
            </a:prstGeom>
            <a:solidFill>
              <a:srgbClr val="C00000"/>
            </a:solidFill>
            <a:ln w="30163">
              <a:solidFill>
                <a:srgbClr val="C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66" name="Oval 61"/>
            <p:cNvSpPr>
              <a:spLocks noChangeArrowheads="1"/>
            </p:cNvSpPr>
            <p:nvPr/>
          </p:nvSpPr>
          <p:spPr bwMode="auto">
            <a:xfrm>
              <a:off x="3652838" y="3381375"/>
              <a:ext cx="66675" cy="68263"/>
            </a:xfrm>
            <a:prstGeom prst="ellipse">
              <a:avLst/>
            </a:prstGeom>
            <a:solidFill>
              <a:srgbClr val="C00000"/>
            </a:solidFill>
            <a:ln w="30163">
              <a:solidFill>
                <a:srgbClr val="C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67" name="Oval 62"/>
            <p:cNvSpPr>
              <a:spLocks noChangeArrowheads="1"/>
            </p:cNvSpPr>
            <p:nvPr/>
          </p:nvSpPr>
          <p:spPr bwMode="auto">
            <a:xfrm>
              <a:off x="3475038" y="4152900"/>
              <a:ext cx="66675" cy="66675"/>
            </a:xfrm>
            <a:prstGeom prst="ellipse">
              <a:avLst/>
            </a:prstGeom>
            <a:solidFill>
              <a:srgbClr val="C00000"/>
            </a:solidFill>
            <a:ln w="30163">
              <a:solidFill>
                <a:srgbClr val="C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68" name="Oval 63"/>
            <p:cNvSpPr>
              <a:spLocks noChangeArrowheads="1"/>
            </p:cNvSpPr>
            <p:nvPr/>
          </p:nvSpPr>
          <p:spPr bwMode="auto">
            <a:xfrm>
              <a:off x="3119438" y="2493963"/>
              <a:ext cx="68263" cy="66675"/>
            </a:xfrm>
            <a:prstGeom prst="ellipse">
              <a:avLst/>
            </a:prstGeom>
            <a:solidFill>
              <a:srgbClr val="00B050"/>
            </a:solidFill>
            <a:ln w="30163">
              <a:solidFill>
                <a:srgbClr val="00B05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69" name="Oval 64"/>
            <p:cNvSpPr>
              <a:spLocks noChangeArrowheads="1"/>
            </p:cNvSpPr>
            <p:nvPr/>
          </p:nvSpPr>
          <p:spPr bwMode="auto">
            <a:xfrm>
              <a:off x="2941638" y="3263900"/>
              <a:ext cx="68263" cy="66675"/>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0" name="Oval 65"/>
            <p:cNvSpPr>
              <a:spLocks noChangeArrowheads="1"/>
            </p:cNvSpPr>
            <p:nvPr/>
          </p:nvSpPr>
          <p:spPr bwMode="auto">
            <a:xfrm>
              <a:off x="3059113" y="2997200"/>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1" name="Oval 66"/>
            <p:cNvSpPr>
              <a:spLocks noChangeArrowheads="1"/>
            </p:cNvSpPr>
            <p:nvPr/>
          </p:nvSpPr>
          <p:spPr bwMode="auto">
            <a:xfrm>
              <a:off x="1638300" y="4714875"/>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2" name="Oval 67"/>
            <p:cNvSpPr>
              <a:spLocks noChangeArrowheads="1"/>
            </p:cNvSpPr>
            <p:nvPr/>
          </p:nvSpPr>
          <p:spPr bwMode="auto">
            <a:xfrm>
              <a:off x="1755775" y="4448175"/>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3" name="Oval 68"/>
            <p:cNvSpPr>
              <a:spLocks noChangeArrowheads="1"/>
            </p:cNvSpPr>
            <p:nvPr/>
          </p:nvSpPr>
          <p:spPr bwMode="auto">
            <a:xfrm>
              <a:off x="1579563" y="5218113"/>
              <a:ext cx="66675"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4" name="Oval 69"/>
            <p:cNvSpPr>
              <a:spLocks noChangeArrowheads="1"/>
            </p:cNvSpPr>
            <p:nvPr/>
          </p:nvSpPr>
          <p:spPr bwMode="auto">
            <a:xfrm>
              <a:off x="3355975" y="2493963"/>
              <a:ext cx="68263" cy="66675"/>
            </a:xfrm>
            <a:prstGeom prst="ellipse">
              <a:avLst/>
            </a:prstGeom>
            <a:solidFill>
              <a:srgbClr val="00B050"/>
            </a:solidFill>
            <a:ln w="30163">
              <a:solidFill>
                <a:srgbClr val="00B05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5" name="Oval 70"/>
            <p:cNvSpPr>
              <a:spLocks noChangeArrowheads="1"/>
            </p:cNvSpPr>
            <p:nvPr/>
          </p:nvSpPr>
          <p:spPr bwMode="auto">
            <a:xfrm>
              <a:off x="3178175" y="3263900"/>
              <a:ext cx="68263" cy="66675"/>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6" name="Oval 71"/>
            <p:cNvSpPr>
              <a:spLocks noChangeArrowheads="1"/>
            </p:cNvSpPr>
            <p:nvPr/>
          </p:nvSpPr>
          <p:spPr bwMode="auto">
            <a:xfrm>
              <a:off x="3297238" y="2997200"/>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7" name="Oval 72"/>
            <p:cNvSpPr>
              <a:spLocks noChangeArrowheads="1"/>
            </p:cNvSpPr>
            <p:nvPr/>
          </p:nvSpPr>
          <p:spPr bwMode="auto">
            <a:xfrm>
              <a:off x="1874838" y="4714875"/>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8" name="Oval 73"/>
            <p:cNvSpPr>
              <a:spLocks noChangeArrowheads="1"/>
            </p:cNvSpPr>
            <p:nvPr/>
          </p:nvSpPr>
          <p:spPr bwMode="auto">
            <a:xfrm>
              <a:off x="1993900" y="4448175"/>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79" name="Oval 74"/>
            <p:cNvSpPr>
              <a:spLocks noChangeArrowheads="1"/>
            </p:cNvSpPr>
            <p:nvPr/>
          </p:nvSpPr>
          <p:spPr bwMode="auto">
            <a:xfrm>
              <a:off x="5370513" y="1663700"/>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0" name="Oval 75"/>
            <p:cNvSpPr>
              <a:spLocks noChangeArrowheads="1"/>
            </p:cNvSpPr>
            <p:nvPr/>
          </p:nvSpPr>
          <p:spPr bwMode="auto">
            <a:xfrm>
              <a:off x="1697038" y="4981575"/>
              <a:ext cx="68263" cy="68263"/>
            </a:xfrm>
            <a:prstGeom prst="ellipse">
              <a:avLst/>
            </a:prstGeom>
            <a:solidFill>
              <a:srgbClr val="00B050"/>
            </a:solidFill>
            <a:ln w="30163">
              <a:solidFill>
                <a:srgbClr val="00B05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1" name="Oval 76"/>
            <p:cNvSpPr>
              <a:spLocks noChangeArrowheads="1"/>
            </p:cNvSpPr>
            <p:nvPr/>
          </p:nvSpPr>
          <p:spPr bwMode="auto">
            <a:xfrm>
              <a:off x="5073650" y="2197100"/>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2" name="Oval 77"/>
            <p:cNvSpPr>
              <a:spLocks noChangeArrowheads="1"/>
            </p:cNvSpPr>
            <p:nvPr/>
          </p:nvSpPr>
          <p:spPr bwMode="auto">
            <a:xfrm>
              <a:off x="5192713" y="1930400"/>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3" name="Oval 78"/>
            <p:cNvSpPr>
              <a:spLocks noChangeArrowheads="1"/>
            </p:cNvSpPr>
            <p:nvPr/>
          </p:nvSpPr>
          <p:spPr bwMode="auto">
            <a:xfrm>
              <a:off x="3770313" y="3648075"/>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4" name="Oval 79"/>
            <p:cNvSpPr>
              <a:spLocks noChangeArrowheads="1"/>
            </p:cNvSpPr>
            <p:nvPr/>
          </p:nvSpPr>
          <p:spPr bwMode="auto">
            <a:xfrm>
              <a:off x="3889375" y="3381375"/>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5" name="Oval 80"/>
            <p:cNvSpPr>
              <a:spLocks noChangeArrowheads="1"/>
            </p:cNvSpPr>
            <p:nvPr/>
          </p:nvSpPr>
          <p:spPr bwMode="auto">
            <a:xfrm>
              <a:off x="3711575" y="4152900"/>
              <a:ext cx="68263" cy="66675"/>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6" name="Oval 81"/>
            <p:cNvSpPr>
              <a:spLocks noChangeArrowheads="1"/>
            </p:cNvSpPr>
            <p:nvPr/>
          </p:nvSpPr>
          <p:spPr bwMode="auto">
            <a:xfrm>
              <a:off x="5489575" y="1427163"/>
              <a:ext cx="66675" cy="68263"/>
            </a:xfrm>
            <a:prstGeom prst="ellipse">
              <a:avLst/>
            </a:prstGeom>
            <a:solidFill>
              <a:srgbClr val="00B050"/>
            </a:solidFill>
            <a:ln w="30163">
              <a:solidFill>
                <a:srgbClr val="00B05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7" name="Oval 82"/>
            <p:cNvSpPr>
              <a:spLocks noChangeArrowheads="1"/>
            </p:cNvSpPr>
            <p:nvPr/>
          </p:nvSpPr>
          <p:spPr bwMode="auto">
            <a:xfrm>
              <a:off x="5311775" y="2197100"/>
              <a:ext cx="66675"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8" name="Oval 83"/>
            <p:cNvSpPr>
              <a:spLocks noChangeArrowheads="1"/>
            </p:cNvSpPr>
            <p:nvPr/>
          </p:nvSpPr>
          <p:spPr bwMode="auto">
            <a:xfrm>
              <a:off x="5429250" y="1930400"/>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89" name="Oval 84"/>
            <p:cNvSpPr>
              <a:spLocks noChangeArrowheads="1"/>
            </p:cNvSpPr>
            <p:nvPr/>
          </p:nvSpPr>
          <p:spPr bwMode="auto">
            <a:xfrm>
              <a:off x="4008438" y="3648075"/>
              <a:ext cx="66675"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90" name="Oval 85"/>
            <p:cNvSpPr>
              <a:spLocks noChangeArrowheads="1"/>
            </p:cNvSpPr>
            <p:nvPr/>
          </p:nvSpPr>
          <p:spPr bwMode="auto">
            <a:xfrm>
              <a:off x="4125913" y="3381375"/>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91" name="Oval 86"/>
            <p:cNvSpPr>
              <a:spLocks noChangeArrowheads="1"/>
            </p:cNvSpPr>
            <p:nvPr/>
          </p:nvSpPr>
          <p:spPr bwMode="auto">
            <a:xfrm>
              <a:off x="3948113" y="4152900"/>
              <a:ext cx="68263" cy="66675"/>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92" name="Oval 87"/>
            <p:cNvSpPr>
              <a:spLocks noChangeArrowheads="1"/>
            </p:cNvSpPr>
            <p:nvPr/>
          </p:nvSpPr>
          <p:spPr bwMode="auto">
            <a:xfrm>
              <a:off x="3581626" y="2493963"/>
              <a:ext cx="68263" cy="66675"/>
            </a:xfrm>
            <a:prstGeom prst="ellipse">
              <a:avLst/>
            </a:prstGeom>
            <a:solidFill>
              <a:srgbClr val="00B050"/>
            </a:solidFill>
            <a:ln w="30163">
              <a:solidFill>
                <a:srgbClr val="00B05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93" name="Oval 88"/>
            <p:cNvSpPr>
              <a:spLocks noChangeArrowheads="1"/>
            </p:cNvSpPr>
            <p:nvPr/>
          </p:nvSpPr>
          <p:spPr bwMode="auto">
            <a:xfrm>
              <a:off x="3414713" y="3263900"/>
              <a:ext cx="68263" cy="66675"/>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94" name="Oval 89"/>
            <p:cNvSpPr>
              <a:spLocks noChangeArrowheads="1"/>
            </p:cNvSpPr>
            <p:nvPr/>
          </p:nvSpPr>
          <p:spPr bwMode="auto">
            <a:xfrm>
              <a:off x="4244975" y="2286000"/>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95" name="Oval 90"/>
            <p:cNvSpPr>
              <a:spLocks noChangeArrowheads="1"/>
            </p:cNvSpPr>
            <p:nvPr/>
          </p:nvSpPr>
          <p:spPr bwMode="auto">
            <a:xfrm>
              <a:off x="3533775" y="3292475"/>
              <a:ext cx="68263"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96" name="Oval 91"/>
            <p:cNvSpPr>
              <a:spLocks noChangeArrowheads="1"/>
            </p:cNvSpPr>
            <p:nvPr/>
          </p:nvSpPr>
          <p:spPr bwMode="auto">
            <a:xfrm>
              <a:off x="4362450" y="2316163"/>
              <a:ext cx="68263" cy="66675"/>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97" name="Oval 92"/>
            <p:cNvSpPr>
              <a:spLocks noChangeArrowheads="1"/>
            </p:cNvSpPr>
            <p:nvPr/>
          </p:nvSpPr>
          <p:spPr bwMode="auto">
            <a:xfrm>
              <a:off x="4186238" y="3086100"/>
              <a:ext cx="66675" cy="68263"/>
            </a:xfrm>
            <a:prstGeom prst="ellipse">
              <a:avLst/>
            </a:prstGeom>
            <a:solidFill>
              <a:schemeClr val="tx1"/>
            </a:solidFill>
            <a:ln w="30163">
              <a:solidFill>
                <a:schemeClr val="tx1"/>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198" name="Rectangle 100"/>
            <p:cNvSpPr>
              <a:spLocks noChangeArrowheads="1"/>
            </p:cNvSpPr>
            <p:nvPr/>
          </p:nvSpPr>
          <p:spPr bwMode="auto">
            <a:xfrm>
              <a:off x="3471637" y="5286374"/>
              <a:ext cx="1993553" cy="321766"/>
            </a:xfrm>
            <a:prstGeom prst="rect">
              <a:avLst/>
            </a:prstGeom>
            <a:solidFill>
              <a:schemeClr val="bg1"/>
            </a:solidFill>
            <a:ln>
              <a:noFill/>
            </a:ln>
            <a:effectLst>
              <a:outerShdw blurRad="50800" dist="38100" dir="2700000" algn="tl" rotWithShape="0">
                <a:prstClr val="black">
                  <a:alpha val="40000"/>
                </a:prstClr>
              </a:outerShdw>
            </a:effec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N=36:  r=0.851**</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sp>
        <p:nvSpPr>
          <p:cNvPr id="199" name="TextBox 198"/>
          <p:cNvSpPr txBox="1"/>
          <p:nvPr/>
        </p:nvSpPr>
        <p:spPr>
          <a:xfrm>
            <a:off x="1380196" y="837483"/>
            <a:ext cx="3136197" cy="7848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500" dirty="0">
                <a:latin typeface="Arial" panose="020B0604020202020204" pitchFamily="34" charset="0"/>
                <a:cs typeface="Arial" panose="020B0604020202020204" pitchFamily="34" charset="0"/>
              </a:rPr>
              <a:t>   6 </a:t>
            </a:r>
            <a:r>
              <a:rPr lang="en-GB" sz="1500" dirty="0" err="1">
                <a:latin typeface="Arial" panose="020B0604020202020204" pitchFamily="34" charset="0"/>
                <a:cs typeface="Arial" panose="020B0604020202020204" pitchFamily="34" charset="0"/>
              </a:rPr>
              <a:t>cvs</a:t>
            </a:r>
            <a:r>
              <a:rPr lang="en-GB" sz="1500" dirty="0">
                <a:latin typeface="Arial" panose="020B0604020202020204" pitchFamily="34" charset="0"/>
                <a:cs typeface="Arial" panose="020B0604020202020204" pitchFamily="34" charset="0"/>
              </a:rPr>
              <a:t>. at </a:t>
            </a:r>
            <a:r>
              <a:rPr lang="en-GB" sz="15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 environment</a:t>
            </a:r>
          </a:p>
          <a:p>
            <a:r>
              <a:rPr lang="en-GB" sz="1500" dirty="0">
                <a:latin typeface="Arial" panose="020B0604020202020204" pitchFamily="34" charset="0"/>
                <a:cs typeface="Arial" panose="020B0604020202020204" pitchFamily="34" charset="0"/>
              </a:rPr>
              <a:t>   </a:t>
            </a:r>
            <a:r>
              <a:rPr lang="en-GB" sz="1500" dirty="0">
                <a:solidFill>
                  <a:srgbClr val="0070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a:t>
            </a:r>
            <a:r>
              <a:rPr lang="en-GB" sz="1500" dirty="0">
                <a:latin typeface="Arial" panose="020B0604020202020204" pitchFamily="34" charset="0"/>
                <a:cs typeface="Arial" panose="020B0604020202020204" pitchFamily="34" charset="0"/>
              </a:rPr>
              <a:t> </a:t>
            </a:r>
            <a:r>
              <a:rPr lang="en-GB" sz="1500" dirty="0">
                <a:solidFill>
                  <a:srgbClr val="007033"/>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cv.</a:t>
            </a:r>
            <a:r>
              <a:rPr lang="en-GB" sz="1500" dirty="0">
                <a:latin typeface="Arial" panose="020B0604020202020204" pitchFamily="34" charset="0"/>
                <a:cs typeface="Arial" panose="020B0604020202020204" pitchFamily="34" charset="0"/>
              </a:rPr>
              <a:t> at six environments</a:t>
            </a:r>
            <a:br>
              <a:rPr lang="en-GB" sz="1500" dirty="0">
                <a:latin typeface="Arial" panose="020B0604020202020204" pitchFamily="34" charset="0"/>
                <a:cs typeface="Arial" panose="020B0604020202020204" pitchFamily="34" charset="0"/>
              </a:rPr>
            </a:br>
            <a:r>
              <a:rPr lang="en-GB" sz="1500" dirty="0">
                <a:latin typeface="Arial" panose="020B0604020202020204" pitchFamily="34" charset="0"/>
                <a:cs typeface="Arial" panose="020B0604020202020204" pitchFamily="34" charset="0"/>
              </a:rPr>
              <a:t>    </a:t>
            </a:r>
            <a:r>
              <a:rPr lang="en-GB" sz="1500" dirty="0">
                <a:solidFill>
                  <a:schemeClr val="tx1">
                    <a:lumMod val="50000"/>
                    <a:lumOff val="50000"/>
                  </a:schemeClr>
                </a:solidFill>
                <a:latin typeface="Arial" panose="020B0604020202020204" pitchFamily="34" charset="0"/>
                <a:cs typeface="Arial" panose="020B0604020202020204" pitchFamily="34" charset="0"/>
              </a:rPr>
              <a:t>First cv.‘s mean across six </a:t>
            </a:r>
            <a:r>
              <a:rPr lang="en-GB" sz="1500" dirty="0" err="1">
                <a:solidFill>
                  <a:schemeClr val="tx1">
                    <a:lumMod val="50000"/>
                    <a:lumOff val="50000"/>
                  </a:schemeClr>
                </a:solidFill>
                <a:latin typeface="Arial" panose="020B0604020202020204" pitchFamily="34" charset="0"/>
                <a:cs typeface="Arial" panose="020B0604020202020204" pitchFamily="34" charset="0"/>
              </a:rPr>
              <a:t>envs</a:t>
            </a:r>
            <a:r>
              <a:rPr lang="en-GB" sz="1500" dirty="0">
                <a:solidFill>
                  <a:schemeClr val="tx1">
                    <a:lumMod val="50000"/>
                    <a:lumOff val="50000"/>
                  </a:schemeClr>
                </a:solidFill>
                <a:latin typeface="Arial" panose="020B0604020202020204" pitchFamily="34" charset="0"/>
                <a:cs typeface="Arial" panose="020B0604020202020204" pitchFamily="34" charset="0"/>
              </a:rPr>
              <a:t>.</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sp>
        <p:nvSpPr>
          <p:cNvPr id="200" name="TextBox 199"/>
          <p:cNvSpPr txBox="1"/>
          <p:nvPr/>
        </p:nvSpPr>
        <p:spPr>
          <a:xfrm>
            <a:off x="1488172" y="3286869"/>
            <a:ext cx="985059" cy="646331"/>
          </a:xfrm>
          <a:prstGeom prst="rect">
            <a:avLst/>
          </a:prstGeom>
          <a:solidFill>
            <a:schemeClr val="bg1"/>
          </a:solidFill>
          <a:ln w="28575">
            <a:solidFill>
              <a:srgbClr val="C00000"/>
            </a:solidFill>
          </a:ln>
          <a:effectLst>
            <a:outerShdw blurRad="50800" dist="38100" dir="2700000" algn="tl" rotWithShape="0">
              <a:prstClr val="black">
                <a:alpha val="40000"/>
              </a:prstClr>
            </a:outerShdw>
          </a:effectLst>
        </p:spPr>
        <p:txBody>
          <a:bodyPr wrap="square" rtlCol="0">
            <a:spAutoFit/>
          </a:bodyPr>
          <a:lstStyle/>
          <a:p>
            <a:r>
              <a:rPr lang="en-GB" dirty="0">
                <a:solidFill>
                  <a:srgbClr val="007033"/>
                </a:solidFill>
                <a:latin typeface="Arial" panose="020B0604020202020204" pitchFamily="34" charset="0"/>
                <a:cs typeface="Arial" panose="020B0604020202020204" pitchFamily="34" charset="0"/>
              </a:rPr>
              <a:t>Cv. 1 </a:t>
            </a:r>
            <a:r>
              <a:rPr lang="en-GB" dirty="0">
                <a:latin typeface="Arial" panose="020B0604020202020204" pitchFamily="34" charset="0"/>
                <a:cs typeface="Arial" panose="020B0604020202020204" pitchFamily="34" charset="0"/>
              </a:rPr>
              <a:t>at </a:t>
            </a:r>
            <a:br>
              <a:rPr lang="en-GB" dirty="0">
                <a:latin typeface="Arial" panose="020B0604020202020204" pitchFamily="34" charset="0"/>
                <a:cs typeface="Arial" panose="020B0604020202020204" pitchFamily="34" charset="0"/>
              </a:rPr>
            </a:br>
            <a:r>
              <a:rPr lang="en-GB" dirty="0" err="1">
                <a:solidFill>
                  <a:srgbClr val="C00000"/>
                </a:solidFill>
                <a:latin typeface="Arial" panose="020B0604020202020204" pitchFamily="34" charset="0"/>
                <a:cs typeface="Arial" panose="020B0604020202020204" pitchFamily="34" charset="0"/>
              </a:rPr>
              <a:t>Env</a:t>
            </a:r>
            <a:r>
              <a:rPr lang="en-GB" dirty="0">
                <a:solidFill>
                  <a:srgbClr val="C00000"/>
                </a:solidFill>
                <a:latin typeface="Arial" panose="020B0604020202020204" pitchFamily="34" charset="0"/>
                <a:cs typeface="Arial" panose="020B0604020202020204" pitchFamily="34" charset="0"/>
              </a:rPr>
              <a:t>. 1</a:t>
            </a:r>
          </a:p>
        </p:txBody>
      </p:sp>
      <p:sp>
        <p:nvSpPr>
          <p:cNvPr id="201" name="Oval 62"/>
          <p:cNvSpPr>
            <a:spLocks noChangeArrowheads="1"/>
          </p:cNvSpPr>
          <p:nvPr/>
        </p:nvSpPr>
        <p:spPr bwMode="auto">
          <a:xfrm>
            <a:off x="1458728" y="962187"/>
            <a:ext cx="73343" cy="73343"/>
          </a:xfrm>
          <a:prstGeom prst="ellipse">
            <a:avLst/>
          </a:prstGeom>
          <a:solidFill>
            <a:srgbClr val="C00000"/>
          </a:solidFill>
          <a:ln w="30163">
            <a:solidFill>
              <a:srgbClr val="C0000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202" name="Oval 62"/>
          <p:cNvSpPr>
            <a:spLocks noChangeArrowheads="1"/>
          </p:cNvSpPr>
          <p:nvPr/>
        </p:nvSpPr>
        <p:spPr bwMode="auto">
          <a:xfrm>
            <a:off x="1454494" y="1195809"/>
            <a:ext cx="73343" cy="73343"/>
          </a:xfrm>
          <a:prstGeom prst="ellipse">
            <a:avLst/>
          </a:prstGeom>
          <a:solidFill>
            <a:srgbClr val="00B050"/>
          </a:solidFill>
          <a:ln w="30163">
            <a:solidFill>
              <a:srgbClr val="00B050"/>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203" name="Oval 57"/>
          <p:cNvSpPr>
            <a:spLocks noChangeArrowheads="1"/>
          </p:cNvSpPr>
          <p:nvPr/>
        </p:nvSpPr>
        <p:spPr bwMode="auto">
          <a:xfrm>
            <a:off x="3546026" y="2813601"/>
            <a:ext cx="163536" cy="164421"/>
          </a:xfrm>
          <a:prstGeom prst="ellipse">
            <a:avLst/>
          </a:prstGeom>
          <a:solidFill>
            <a:schemeClr val="tx1">
              <a:lumMod val="50000"/>
              <a:lumOff val="50000"/>
            </a:schemeClr>
          </a:solidFill>
          <a:ln w="30163">
            <a:solidFill>
              <a:srgbClr val="007033"/>
            </a:solidFill>
            <a:prstDash val="solid"/>
            <a:round/>
            <a:headEnd/>
            <a:tailEnd/>
          </a:ln>
          <a:effectLst>
            <a:outerShdw blurRad="50800" dist="38100" dir="2700000" algn="tl"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en-GB" dirty="0"/>
          </a:p>
        </p:txBody>
      </p:sp>
      <p:sp>
        <p:nvSpPr>
          <p:cNvPr id="204" name="Oval 57"/>
          <p:cNvSpPr>
            <a:spLocks noChangeArrowheads="1"/>
          </p:cNvSpPr>
          <p:nvPr/>
        </p:nvSpPr>
        <p:spPr bwMode="auto">
          <a:xfrm>
            <a:off x="1426710" y="1373790"/>
            <a:ext cx="163536" cy="164421"/>
          </a:xfrm>
          <a:prstGeom prst="ellipse">
            <a:avLst/>
          </a:prstGeom>
          <a:solidFill>
            <a:schemeClr val="tx1">
              <a:lumMod val="50000"/>
              <a:lumOff val="50000"/>
            </a:schemeClr>
          </a:solidFill>
          <a:ln w="30163">
            <a:solidFill>
              <a:srgbClr val="007033"/>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cxnSp>
        <p:nvCxnSpPr>
          <p:cNvPr id="205" name="Straight Arrow Connector 204"/>
          <p:cNvCxnSpPr>
            <a:stCxn id="186" idx="3"/>
          </p:cNvCxnSpPr>
          <p:nvPr/>
        </p:nvCxnSpPr>
        <p:spPr>
          <a:xfrm flipH="1">
            <a:off x="3685614" y="1299703"/>
            <a:ext cx="2247252" cy="1537977"/>
          </a:xfrm>
          <a:prstGeom prst="straightConnector1">
            <a:avLst/>
          </a:prstGeom>
          <a:ln>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6" name="Straight Arrow Connector 205"/>
          <p:cNvCxnSpPr/>
          <p:nvPr/>
        </p:nvCxnSpPr>
        <p:spPr>
          <a:xfrm flipH="1">
            <a:off x="3627794" y="2471693"/>
            <a:ext cx="206584" cy="341908"/>
          </a:xfrm>
          <a:prstGeom prst="straightConnector1">
            <a:avLst/>
          </a:prstGeom>
          <a:ln>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7" name="Straight Arrow Connector 206"/>
          <p:cNvCxnSpPr/>
          <p:nvPr/>
        </p:nvCxnSpPr>
        <p:spPr>
          <a:xfrm>
            <a:off x="3612710" y="2482434"/>
            <a:ext cx="15084" cy="331167"/>
          </a:xfrm>
          <a:prstGeom prst="straightConnector1">
            <a:avLst/>
          </a:prstGeom>
          <a:ln>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8" name="Straight Arrow Connector 207"/>
          <p:cNvCxnSpPr/>
          <p:nvPr/>
        </p:nvCxnSpPr>
        <p:spPr>
          <a:xfrm>
            <a:off x="3379066" y="2471693"/>
            <a:ext cx="190909" cy="365987"/>
          </a:xfrm>
          <a:prstGeom prst="straightConnector1">
            <a:avLst/>
          </a:prstGeom>
          <a:ln>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09" name="Straight Arrow Connector 208"/>
          <p:cNvCxnSpPr>
            <a:stCxn id="162" idx="6"/>
            <a:endCxn id="203" idx="4"/>
          </p:cNvCxnSpPr>
          <p:nvPr/>
        </p:nvCxnSpPr>
        <p:spPr>
          <a:xfrm flipV="1">
            <a:off x="3128125" y="2978022"/>
            <a:ext cx="499669" cy="640348"/>
          </a:xfrm>
          <a:prstGeom prst="straightConnector1">
            <a:avLst/>
          </a:prstGeom>
          <a:ln>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210" name="Straight Arrow Connector 209"/>
          <p:cNvCxnSpPr>
            <a:stCxn id="180" idx="7"/>
            <a:endCxn id="203" idx="2"/>
          </p:cNvCxnSpPr>
          <p:nvPr/>
        </p:nvCxnSpPr>
        <p:spPr>
          <a:xfrm flipV="1">
            <a:off x="1814426" y="2895812"/>
            <a:ext cx="1731600" cy="2260650"/>
          </a:xfrm>
          <a:prstGeom prst="straightConnector1">
            <a:avLst/>
          </a:prstGeom>
          <a:ln>
            <a:solidFill>
              <a:schemeClr val="tx1">
                <a:lumMod val="50000"/>
                <a:lumOff val="50000"/>
              </a:schemeClr>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211" name="Right Arrow 210"/>
          <p:cNvSpPr/>
          <p:nvPr/>
        </p:nvSpPr>
        <p:spPr>
          <a:xfrm>
            <a:off x="2478759" y="3514241"/>
            <a:ext cx="567877" cy="207971"/>
          </a:xfrm>
          <a:prstGeom prst="rightArrow">
            <a:avLst/>
          </a:prstGeom>
          <a:solidFill>
            <a:srgbClr val="C00000"/>
          </a:solidFill>
          <a:ln w="28575">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21" name="Group 220"/>
          <p:cNvGrpSpPr/>
          <p:nvPr/>
        </p:nvGrpSpPr>
        <p:grpSpPr>
          <a:xfrm>
            <a:off x="6691215" y="740256"/>
            <a:ext cx="5449069" cy="6001643"/>
            <a:chOff x="6695713" y="606936"/>
            <a:chExt cx="5449069" cy="6001643"/>
          </a:xfrm>
        </p:grpSpPr>
        <p:sp>
          <p:nvSpPr>
            <p:cNvPr id="108" name="TextBox 107"/>
            <p:cNvSpPr txBox="1"/>
            <p:nvPr/>
          </p:nvSpPr>
          <p:spPr>
            <a:xfrm>
              <a:off x="6695713" y="606936"/>
              <a:ext cx="5449069" cy="6001643"/>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See the data from table of last page.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correlation between the traits is r=0.851: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a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confounded</a:t>
              </a:r>
              <a:r>
                <a:rPr lang="en-GB" dirty="0">
                  <a:latin typeface="Arial" panose="020B0604020202020204" pitchFamily="34" charset="0"/>
                  <a:cs typeface="Arial" panose="020B0604020202020204" pitchFamily="34" charset="0"/>
                </a:rPr>
                <a:t> result! It is composed from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(1) correlation between the 6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effects for yield</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and plant height </a:t>
              </a:r>
              <a:r>
                <a:rPr lang="en-GB" dirty="0">
                  <a:solidFill>
                    <a:schemeClr val="bg1">
                      <a:lumMod val="50000"/>
                    </a:schemeClr>
                  </a:solidFill>
                  <a:latin typeface="Arial" panose="020B0604020202020204" pitchFamily="34" charset="0"/>
                  <a:cs typeface="Arial" panose="020B0604020202020204" pitchFamily="34" charset="0"/>
                </a:rPr>
                <a:t>(r=0.722)</a:t>
              </a:r>
              <a:r>
                <a:rPr lang="en-GB" dirty="0">
                  <a:latin typeface="Arial" panose="020B0604020202020204" pitchFamily="34" charset="0"/>
                  <a:cs typeface="Arial" panose="020B0604020202020204" pitchFamily="34" charset="0"/>
                </a:rPr>
                <a:t>,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(2) the correlation between the 6 environmental</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effects between the traits </a:t>
              </a:r>
              <a:r>
                <a:rPr lang="en-GB" dirty="0">
                  <a:solidFill>
                    <a:schemeClr val="bg1">
                      <a:lumMod val="50000"/>
                    </a:schemeClr>
                  </a:solidFill>
                  <a:latin typeface="Arial" panose="020B0604020202020204" pitchFamily="34" charset="0"/>
                  <a:cs typeface="Arial" panose="020B0604020202020204" pitchFamily="34" charset="0"/>
                </a:rPr>
                <a:t>(r=0.822)</a:t>
              </a:r>
              <a:r>
                <a:rPr lang="en-GB" dirty="0">
                  <a:latin typeface="Arial" panose="020B0604020202020204" pitchFamily="34" charset="0"/>
                  <a:cs typeface="Arial" panose="020B0604020202020204" pitchFamily="34" charset="0"/>
                </a:rPr>
                <a:t>, and </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(3) the correlation between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of the</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      two traits </a:t>
              </a:r>
              <a:r>
                <a:rPr lang="en-GB" dirty="0">
                  <a:solidFill>
                    <a:schemeClr val="bg1">
                      <a:lumMod val="50000"/>
                    </a:schemeClr>
                  </a:solidFill>
                  <a:latin typeface="Arial" panose="020B0604020202020204" pitchFamily="34" charset="0"/>
                  <a:cs typeface="Arial" panose="020B0604020202020204" pitchFamily="34" charset="0"/>
                </a:rPr>
                <a:t>(r=1.000)</a:t>
              </a:r>
              <a:r>
                <a:rPr lang="en-GB" dirty="0">
                  <a:latin typeface="Arial" panose="020B0604020202020204" pitchFamily="34" charset="0"/>
                  <a:cs typeface="Arial" panose="020B0604020202020204" pitchFamily="34" charset="0"/>
                </a:rPr>
                <a:t>. </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diagram shows 6 ∙ 6  =  36 dots. See the </a:t>
              </a:r>
              <a:r>
                <a:rPr lang="en-GB" dirty="0">
                  <a:solidFill>
                    <a:srgbClr val="C00000"/>
                  </a:solidFill>
                  <a:latin typeface="Arial" panose="020B0604020202020204" pitchFamily="34" charset="0"/>
                  <a:cs typeface="Arial" panose="020B0604020202020204" pitchFamily="34" charset="0"/>
                </a:rPr>
                <a:t>six red dots</a:t>
              </a:r>
              <a:r>
                <a:rPr lang="en-GB" dirty="0">
                  <a:latin typeface="Arial" panose="020B0604020202020204" pitchFamily="34" charset="0"/>
                  <a:cs typeface="Arial" panose="020B0604020202020204" pitchFamily="34" charset="0"/>
                </a:rPr>
                <a:t>, the results of the 6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at the </a:t>
              </a:r>
              <a:r>
                <a:rPr lang="en-GB" dirty="0">
                  <a:solidFill>
                    <a:srgbClr val="C00000"/>
                  </a:solidFill>
                  <a:latin typeface="Arial" panose="020B0604020202020204" pitchFamily="34" charset="0"/>
                  <a:cs typeface="Arial" panose="020B0604020202020204" pitchFamily="34" charset="0"/>
                </a:rPr>
                <a:t>1</a:t>
              </a:r>
              <a:r>
                <a:rPr lang="en-GB" baseline="30000" dirty="0">
                  <a:solidFill>
                    <a:srgbClr val="C00000"/>
                  </a:solidFill>
                  <a:latin typeface="Arial" panose="020B0604020202020204" pitchFamily="34" charset="0"/>
                  <a:cs typeface="Arial" panose="020B0604020202020204" pitchFamily="34" charset="0"/>
                </a:rPr>
                <a:t>st </a:t>
              </a:r>
              <a:r>
                <a:rPr lang="en-GB" dirty="0">
                  <a:solidFill>
                    <a:srgbClr val="C00000"/>
                  </a:solidFill>
                  <a:latin typeface="Arial" panose="020B0604020202020204" pitchFamily="34" charset="0"/>
                  <a:cs typeface="Arial" panose="020B0604020202020204" pitchFamily="34" charset="0"/>
                </a:rPr>
                <a:t> </a:t>
              </a:r>
              <a:r>
                <a:rPr lang="en-GB" dirty="0" err="1">
                  <a:solidFill>
                    <a:srgbClr val="C00000"/>
                  </a:solidFill>
                  <a:latin typeface="Arial" panose="020B0604020202020204" pitchFamily="34" charset="0"/>
                  <a:cs typeface="Arial" panose="020B0604020202020204" pitchFamily="34" charset="0"/>
                </a:rPr>
                <a:t>env</a:t>
              </a:r>
              <a:r>
                <a:rPr lang="en-GB" dirty="0">
                  <a:latin typeface="Arial" panose="020B0604020202020204" pitchFamily="34" charset="0"/>
                  <a:cs typeface="Arial" panose="020B0604020202020204" pitchFamily="34" charset="0"/>
                </a:rPr>
                <a:t>. The higher their yield, the taller they tend to be in that </a:t>
              </a:r>
              <a:r>
                <a:rPr lang="en-GB" dirty="0" err="1">
                  <a:latin typeface="Arial" panose="020B0604020202020204" pitchFamily="34" charset="0"/>
                  <a:cs typeface="Arial" panose="020B0604020202020204" pitchFamily="34" charset="0"/>
                </a:rPr>
                <a:t>envt</a:t>
              </a:r>
              <a:r>
                <a:rPr lang="en-GB" dirty="0">
                  <a:latin typeface="Arial" panose="020B0604020202020204" pitchFamily="34" charset="0"/>
                  <a:cs typeface="Arial" panose="020B0604020202020204" pitchFamily="34" charset="0"/>
                </a:rPr>
                <a:t>. One of the six red dots is framed green: The result of </a:t>
              </a:r>
              <a:r>
                <a:rPr lang="en-GB" dirty="0">
                  <a:solidFill>
                    <a:srgbClr val="007033"/>
                  </a:solidFill>
                  <a:latin typeface="Arial" panose="020B0604020202020204" pitchFamily="34" charset="0"/>
                  <a:cs typeface="Arial" panose="020B0604020202020204" pitchFamily="34" charset="0"/>
                </a:rPr>
                <a:t>Cv. 1</a:t>
              </a:r>
              <a:r>
                <a:rPr lang="en-GB" dirty="0">
                  <a:latin typeface="Arial" panose="020B0604020202020204" pitchFamily="34" charset="0"/>
                  <a:cs typeface="Arial" panose="020B0604020202020204" pitchFamily="34" charset="0"/>
                </a:rPr>
                <a:t> in </a:t>
              </a:r>
              <a:r>
                <a:rPr lang="en-GB" dirty="0" err="1">
                  <a:solidFill>
                    <a:srgbClr val="C00000"/>
                  </a:solidFill>
                  <a:latin typeface="Arial" panose="020B0604020202020204" pitchFamily="34" charset="0"/>
                  <a:cs typeface="Arial" panose="020B0604020202020204" pitchFamily="34" charset="0"/>
                </a:rPr>
                <a:t>Env</a:t>
              </a:r>
              <a:r>
                <a:rPr lang="en-GB" dirty="0">
                  <a:solidFill>
                    <a:srgbClr val="C00000"/>
                  </a:solidFill>
                  <a:latin typeface="Arial" panose="020B0604020202020204" pitchFamily="34" charset="0"/>
                  <a:cs typeface="Arial" panose="020B0604020202020204" pitchFamily="34" charset="0"/>
                </a:rPr>
                <a:t>. 1</a:t>
              </a:r>
              <a:r>
                <a:rPr lang="en-GB" dirty="0">
                  <a:latin typeface="Arial" panose="020B0604020202020204" pitchFamily="34" charset="0"/>
                  <a:cs typeface="Arial" panose="020B0604020202020204" pitchFamily="34" charset="0"/>
                </a:rPr>
                <a:t>; together with the other </a:t>
              </a:r>
              <a:r>
                <a:rPr lang="en-GB" dirty="0">
                  <a:solidFill>
                    <a:srgbClr val="00B050"/>
                  </a:solidFill>
                  <a:latin typeface="Arial" panose="020B0604020202020204" pitchFamily="34" charset="0"/>
                  <a:cs typeface="Arial" panose="020B0604020202020204" pitchFamily="34" charset="0"/>
                </a:rPr>
                <a:t>green dots</a:t>
              </a:r>
              <a:r>
                <a:rPr lang="en-GB" dirty="0">
                  <a:latin typeface="Arial" panose="020B0604020202020204" pitchFamily="34" charset="0"/>
                  <a:cs typeface="Arial" panose="020B0604020202020204" pitchFamily="34" charset="0"/>
                </a:rPr>
                <a:t>, we see here Cv. 1 in the six </a:t>
              </a:r>
              <a:r>
                <a:rPr lang="en-GB" dirty="0" err="1">
                  <a:latin typeface="Arial" panose="020B0604020202020204" pitchFamily="34" charset="0"/>
                  <a:cs typeface="Arial" panose="020B0604020202020204" pitchFamily="34" charset="0"/>
                </a:rPr>
                <a:t>envs</a:t>
              </a:r>
              <a:r>
                <a:rPr lang="en-GB" dirty="0">
                  <a:latin typeface="Arial" panose="020B0604020202020204" pitchFamily="34" charset="0"/>
                  <a:cs typeface="Arial" panose="020B0604020202020204" pitchFamily="34" charset="0"/>
                </a:rPr>
                <a:t>. That  correlation is r=0.917, and it is – obviously – </a:t>
              </a:r>
              <a:r>
                <a:rPr lang="en-GB" dirty="0">
                  <a:solidFill>
                    <a:srgbClr val="00B05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non-genetic</a:t>
              </a:r>
              <a:r>
                <a:rPr lang="en-GB" dirty="0">
                  <a:latin typeface="Arial" panose="020B0604020202020204" pitchFamily="34" charset="0"/>
                  <a:cs typeface="Arial" panose="020B0604020202020204" pitchFamily="34" charset="0"/>
                </a:rPr>
                <a:t>. The black dots are the results of the other five </a:t>
              </a:r>
              <a:r>
                <a:rPr lang="en-GB" dirty="0" err="1">
                  <a:latin typeface="Arial" panose="020B0604020202020204" pitchFamily="34" charset="0"/>
                  <a:cs typeface="Arial" panose="020B0604020202020204" pitchFamily="34" charset="0"/>
                </a:rPr>
                <a:t>cvs</a:t>
              </a:r>
              <a:r>
                <a:rPr lang="en-GB" dirty="0">
                  <a:latin typeface="Arial" panose="020B0604020202020204" pitchFamily="34" charset="0"/>
                  <a:cs typeface="Arial" panose="020B0604020202020204" pitchFamily="34" charset="0"/>
                </a:rPr>
                <a:t>. in the other </a:t>
              </a:r>
              <a:r>
                <a:rPr lang="en-GB" dirty="0" err="1">
                  <a:latin typeface="Arial" panose="020B0604020202020204" pitchFamily="34" charset="0"/>
                  <a:cs typeface="Arial" panose="020B0604020202020204" pitchFamily="34" charset="0"/>
                </a:rPr>
                <a:t>envs</a:t>
              </a:r>
              <a:r>
                <a:rPr lang="en-GB" dirty="0">
                  <a:latin typeface="Arial" panose="020B0604020202020204" pitchFamily="34" charset="0"/>
                  <a:cs typeface="Arial" panose="020B0604020202020204" pitchFamily="34" charset="0"/>
                </a:rPr>
                <a:t>. The large black dot framed green        is the average of Cv. 1 across the six </a:t>
              </a:r>
              <a:r>
                <a:rPr lang="en-GB" dirty="0" err="1">
                  <a:latin typeface="Arial" panose="020B0604020202020204" pitchFamily="34" charset="0"/>
                  <a:cs typeface="Arial" panose="020B0604020202020204" pitchFamily="34" charset="0"/>
                </a:rPr>
                <a:t>envs</a:t>
              </a:r>
              <a:r>
                <a:rPr lang="en-GB" dirty="0">
                  <a:latin typeface="Arial" panose="020B0604020202020204" pitchFamily="34" charset="0"/>
                  <a:cs typeface="Arial" panose="020B0604020202020204" pitchFamily="34" charset="0"/>
                </a:rPr>
                <a:t>. (average of the </a:t>
              </a:r>
              <a:r>
                <a:rPr lang="en-GB" dirty="0">
                  <a:solidFill>
                    <a:srgbClr val="00B050"/>
                  </a:solidFill>
                  <a:latin typeface="Arial" panose="020B0604020202020204" pitchFamily="34" charset="0"/>
                  <a:cs typeface="Arial" panose="020B0604020202020204" pitchFamily="34" charset="0"/>
                </a:rPr>
                <a:t>six green dots</a:t>
              </a:r>
              <a:r>
                <a:rPr lang="en-GB" dirty="0">
                  <a:latin typeface="Arial" panose="020B0604020202020204" pitchFamily="34" charset="0"/>
                  <a:cs typeface="Arial" panose="020B0604020202020204" pitchFamily="34" charset="0"/>
                </a:rPr>
                <a:t>).</a:t>
              </a:r>
            </a:p>
          </p:txBody>
        </p:sp>
        <p:sp>
          <p:nvSpPr>
            <p:cNvPr id="220" name="Oval 57"/>
            <p:cNvSpPr>
              <a:spLocks noChangeArrowheads="1"/>
            </p:cNvSpPr>
            <p:nvPr/>
          </p:nvSpPr>
          <p:spPr bwMode="auto">
            <a:xfrm>
              <a:off x="8285497" y="6008353"/>
              <a:ext cx="163536" cy="164421"/>
            </a:xfrm>
            <a:prstGeom prst="ellipse">
              <a:avLst/>
            </a:prstGeom>
            <a:solidFill>
              <a:schemeClr val="tx1">
                <a:lumMod val="50000"/>
                <a:lumOff val="50000"/>
              </a:schemeClr>
            </a:solidFill>
            <a:ln w="30163">
              <a:solidFill>
                <a:srgbClr val="007033"/>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grpSp>
      <p:sp>
        <p:nvSpPr>
          <p:cNvPr id="9" name="Textfeld 5"/>
          <p:cNvSpPr txBox="1"/>
          <p:nvPr/>
        </p:nvSpPr>
        <p:spPr>
          <a:xfrm>
            <a:off x="11372427" y="467806"/>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992959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203"/>
                                        </p:tgtEl>
                                        <p:attrNameLst>
                                          <p:attrName>style.visibility</p:attrName>
                                        </p:attrNameLst>
                                      </p:cBhvr>
                                      <p:to>
                                        <p:strVal val="visible"/>
                                      </p:to>
                                    </p:set>
                                    <p:animEffect transition="in" filter="wipe(down)">
                                      <p:cBhvr>
                                        <p:cTn id="7" dur="580">
                                          <p:stCondLst>
                                            <p:cond delay="0"/>
                                          </p:stCondLst>
                                        </p:cTn>
                                        <p:tgtEl>
                                          <p:spTgt spid="203"/>
                                        </p:tgtEl>
                                      </p:cBhvr>
                                    </p:animEffect>
                                    <p:anim calcmode="lin" valueType="num">
                                      <p:cBhvr>
                                        <p:cTn id="8" dur="1822" tmFilter="0,0; 0.14,0.36; 0.43,0.73; 0.71,0.91; 1.0,1.0">
                                          <p:stCondLst>
                                            <p:cond delay="0"/>
                                          </p:stCondLst>
                                        </p:cTn>
                                        <p:tgtEl>
                                          <p:spTgt spid="20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0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0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0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03"/>
                                        </p:tgtEl>
                                        <p:attrNameLst>
                                          <p:attrName>ppt_y</p:attrName>
                                        </p:attrNameLst>
                                      </p:cBhvr>
                                      <p:tavLst>
                                        <p:tav tm="0" fmla="#ppt_y-sin(pi*$)/81">
                                          <p:val>
                                            <p:fltVal val="0"/>
                                          </p:val>
                                        </p:tav>
                                        <p:tav tm="100000">
                                          <p:val>
                                            <p:fltVal val="1"/>
                                          </p:val>
                                        </p:tav>
                                      </p:tavLst>
                                    </p:anim>
                                    <p:animScale>
                                      <p:cBhvr>
                                        <p:cTn id="13" dur="26">
                                          <p:stCondLst>
                                            <p:cond delay="650"/>
                                          </p:stCondLst>
                                        </p:cTn>
                                        <p:tgtEl>
                                          <p:spTgt spid="203"/>
                                        </p:tgtEl>
                                      </p:cBhvr>
                                      <p:to x="100000" y="60000"/>
                                    </p:animScale>
                                    <p:animScale>
                                      <p:cBhvr>
                                        <p:cTn id="14" dur="166" decel="50000">
                                          <p:stCondLst>
                                            <p:cond delay="676"/>
                                          </p:stCondLst>
                                        </p:cTn>
                                        <p:tgtEl>
                                          <p:spTgt spid="203"/>
                                        </p:tgtEl>
                                      </p:cBhvr>
                                      <p:to x="100000" y="100000"/>
                                    </p:animScale>
                                    <p:animScale>
                                      <p:cBhvr>
                                        <p:cTn id="15" dur="26">
                                          <p:stCondLst>
                                            <p:cond delay="1312"/>
                                          </p:stCondLst>
                                        </p:cTn>
                                        <p:tgtEl>
                                          <p:spTgt spid="203"/>
                                        </p:tgtEl>
                                      </p:cBhvr>
                                      <p:to x="100000" y="80000"/>
                                    </p:animScale>
                                    <p:animScale>
                                      <p:cBhvr>
                                        <p:cTn id="16" dur="166" decel="50000">
                                          <p:stCondLst>
                                            <p:cond delay="1338"/>
                                          </p:stCondLst>
                                        </p:cTn>
                                        <p:tgtEl>
                                          <p:spTgt spid="203"/>
                                        </p:tgtEl>
                                      </p:cBhvr>
                                      <p:to x="100000" y="100000"/>
                                    </p:animScale>
                                    <p:animScale>
                                      <p:cBhvr>
                                        <p:cTn id="17" dur="26">
                                          <p:stCondLst>
                                            <p:cond delay="1642"/>
                                          </p:stCondLst>
                                        </p:cTn>
                                        <p:tgtEl>
                                          <p:spTgt spid="203"/>
                                        </p:tgtEl>
                                      </p:cBhvr>
                                      <p:to x="100000" y="90000"/>
                                    </p:animScale>
                                    <p:animScale>
                                      <p:cBhvr>
                                        <p:cTn id="18" dur="166" decel="50000">
                                          <p:stCondLst>
                                            <p:cond delay="1668"/>
                                          </p:stCondLst>
                                        </p:cTn>
                                        <p:tgtEl>
                                          <p:spTgt spid="203"/>
                                        </p:tgtEl>
                                      </p:cBhvr>
                                      <p:to x="100000" y="100000"/>
                                    </p:animScale>
                                    <p:animScale>
                                      <p:cBhvr>
                                        <p:cTn id="19" dur="26">
                                          <p:stCondLst>
                                            <p:cond delay="1808"/>
                                          </p:stCondLst>
                                        </p:cTn>
                                        <p:tgtEl>
                                          <p:spTgt spid="203"/>
                                        </p:tgtEl>
                                      </p:cBhvr>
                                      <p:to x="100000" y="95000"/>
                                    </p:animScale>
                                    <p:animScale>
                                      <p:cBhvr>
                                        <p:cTn id="20" dur="166" decel="50000">
                                          <p:stCondLst>
                                            <p:cond delay="1834"/>
                                          </p:stCondLst>
                                        </p:cTn>
                                        <p:tgtEl>
                                          <p:spTgt spid="20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999"/>
                                          </p:stCondLst>
                                        </p:cTn>
                                        <p:tgtEl>
                                          <p:spTgt spid="205"/>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999"/>
                                          </p:stCondLst>
                                        </p:cTn>
                                        <p:tgtEl>
                                          <p:spTgt spid="206"/>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999"/>
                                          </p:stCondLst>
                                        </p:cTn>
                                        <p:tgtEl>
                                          <p:spTgt spid="207"/>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999"/>
                                          </p:stCondLst>
                                        </p:cTn>
                                        <p:tgtEl>
                                          <p:spTgt spid="210"/>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999"/>
                                          </p:stCondLst>
                                        </p:cTn>
                                        <p:tgtEl>
                                          <p:spTgt spid="208"/>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999"/>
                                          </p:stCondLst>
                                        </p:cTn>
                                        <p:tgtEl>
                                          <p:spTgt spid="20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182" y="1250111"/>
            <a:ext cx="12053454" cy="55260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p:cNvSpPr txBox="1"/>
          <p:nvPr/>
        </p:nvSpPr>
        <p:spPr>
          <a:xfrm>
            <a:off x="46182" y="5542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the </a:t>
            </a:r>
            <a:r>
              <a:rPr lang="en-GB" sz="2400" dirty="0">
                <a:solidFill>
                  <a:srgbClr val="2A54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a:t>
            </a:r>
            <a:r>
              <a:rPr lang="en-GB" sz="2400" dirty="0">
                <a:latin typeface="Arial" panose="020B0604020202020204" pitchFamily="34" charset="0"/>
                <a:cs typeface="Arial" panose="020B0604020202020204" pitchFamily="34" charset="0"/>
              </a:rPr>
              <a:t>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cultivar</a:t>
            </a:r>
            <a:r>
              <a:rPr lang="en-GB" sz="2400" dirty="0">
                <a:latin typeface="Arial" panose="020B0604020202020204" pitchFamily="34" charset="0"/>
                <a:cs typeface="Arial" panose="020B0604020202020204" pitchFamily="34" charset="0"/>
              </a:rPr>
              <a:t>‘s mean across the six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environments</a:t>
            </a:r>
            <a:r>
              <a:rPr lang="en-GB" sz="2400" dirty="0">
                <a:latin typeface="Arial" panose="020B0604020202020204" pitchFamily="34" charset="0"/>
                <a:cs typeface="Arial" panose="020B0604020202020204" pitchFamily="34" charset="0"/>
              </a:rPr>
              <a:t> bounce in.</a:t>
            </a:r>
          </a:p>
        </p:txBody>
      </p:sp>
      <p:sp>
        <p:nvSpPr>
          <p:cNvPr id="6" name="Textfeld 5"/>
          <p:cNvSpPr txBox="1"/>
          <p:nvPr/>
        </p:nvSpPr>
        <p:spPr>
          <a:xfrm>
            <a:off x="11181765" y="6285761"/>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fld id="{5B255CE3-06F4-4E80-85AD-A0878CDD5C50}" type="slidenum">
              <a:rPr lang="en-GB" sz="2400" smtClean="0">
                <a:latin typeface="Arial" panose="020B0604020202020204" pitchFamily="34" charset="0"/>
                <a:cs typeface="Arial" panose="020B0604020202020204" pitchFamily="34" charset="0"/>
              </a:rPr>
              <a:pPr algn="r"/>
              <a:t>13</a:t>
            </a:fld>
            <a:endParaRPr lang="en-GB" sz="2400" dirty="0">
              <a:latin typeface="Arial" panose="020B0604020202020204" pitchFamily="34" charset="0"/>
              <a:cs typeface="Arial" panose="020B0604020202020204" pitchFamily="34" charset="0"/>
            </a:endParaRPr>
          </a:p>
        </p:txBody>
      </p:sp>
      <p:grpSp>
        <p:nvGrpSpPr>
          <p:cNvPr id="4" name="Group 3"/>
          <p:cNvGrpSpPr/>
          <p:nvPr/>
        </p:nvGrpSpPr>
        <p:grpSpPr>
          <a:xfrm>
            <a:off x="159907" y="1250111"/>
            <a:ext cx="5699027" cy="5497315"/>
            <a:chOff x="333474" y="876300"/>
            <a:chExt cx="5699027" cy="5497315"/>
          </a:xfrm>
        </p:grpSpPr>
        <p:sp>
          <p:nvSpPr>
            <p:cNvPr id="5" name="Line 6"/>
            <p:cNvSpPr>
              <a:spLocks noChangeShapeType="1"/>
            </p:cNvSpPr>
            <p:nvPr/>
          </p:nvSpPr>
          <p:spPr bwMode="auto">
            <a:xfrm flipV="1">
              <a:off x="1198563" y="985838"/>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7"/>
            <p:cNvSpPr>
              <a:spLocks noChangeShapeType="1"/>
            </p:cNvSpPr>
            <p:nvPr/>
          </p:nvSpPr>
          <p:spPr bwMode="auto">
            <a:xfrm flipV="1">
              <a:off x="5938838" y="985838"/>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8"/>
            <p:cNvSpPr>
              <a:spLocks noChangeShapeType="1"/>
            </p:cNvSpPr>
            <p:nvPr/>
          </p:nvSpPr>
          <p:spPr bwMode="auto">
            <a:xfrm flipH="1">
              <a:off x="1103313" y="57261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9"/>
            <p:cNvSpPr>
              <a:spLocks noChangeShapeType="1"/>
            </p:cNvSpPr>
            <p:nvPr/>
          </p:nvSpPr>
          <p:spPr bwMode="auto">
            <a:xfrm>
              <a:off x="5938838" y="5726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Rectangle 10"/>
            <p:cNvSpPr>
              <a:spLocks noChangeArrowheads="1"/>
            </p:cNvSpPr>
            <p:nvPr/>
          </p:nvSpPr>
          <p:spPr bwMode="auto">
            <a:xfrm>
              <a:off x="746125" y="5616575"/>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 name="Line 11"/>
            <p:cNvSpPr>
              <a:spLocks noChangeShapeType="1"/>
            </p:cNvSpPr>
            <p:nvPr/>
          </p:nvSpPr>
          <p:spPr bwMode="auto">
            <a:xfrm flipH="1">
              <a:off x="1103313" y="5133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12"/>
            <p:cNvSpPr>
              <a:spLocks noChangeShapeType="1"/>
            </p:cNvSpPr>
            <p:nvPr/>
          </p:nvSpPr>
          <p:spPr bwMode="auto">
            <a:xfrm>
              <a:off x="5938838" y="5133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Rectangle 13"/>
            <p:cNvSpPr>
              <a:spLocks noChangeArrowheads="1"/>
            </p:cNvSpPr>
            <p:nvPr/>
          </p:nvSpPr>
          <p:spPr bwMode="auto">
            <a:xfrm>
              <a:off x="746125" y="502285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5" name="Line 14"/>
            <p:cNvSpPr>
              <a:spLocks noChangeShapeType="1"/>
            </p:cNvSpPr>
            <p:nvPr/>
          </p:nvSpPr>
          <p:spPr bwMode="auto">
            <a:xfrm flipH="1">
              <a:off x="1103313" y="454025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15"/>
            <p:cNvSpPr>
              <a:spLocks noChangeShapeType="1"/>
            </p:cNvSpPr>
            <p:nvPr/>
          </p:nvSpPr>
          <p:spPr bwMode="auto">
            <a:xfrm>
              <a:off x="5938838" y="45402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Rectangle 16"/>
            <p:cNvSpPr>
              <a:spLocks noChangeArrowheads="1"/>
            </p:cNvSpPr>
            <p:nvPr/>
          </p:nvSpPr>
          <p:spPr bwMode="auto">
            <a:xfrm>
              <a:off x="746125" y="4430713"/>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80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8" name="Line 17"/>
            <p:cNvSpPr>
              <a:spLocks noChangeShapeType="1"/>
            </p:cNvSpPr>
            <p:nvPr/>
          </p:nvSpPr>
          <p:spPr bwMode="auto">
            <a:xfrm flipH="1">
              <a:off x="1103313" y="39481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18"/>
            <p:cNvSpPr>
              <a:spLocks noChangeShapeType="1"/>
            </p:cNvSpPr>
            <p:nvPr/>
          </p:nvSpPr>
          <p:spPr bwMode="auto">
            <a:xfrm>
              <a:off x="5938838" y="3948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Rectangle 19"/>
            <p:cNvSpPr>
              <a:spLocks noChangeArrowheads="1"/>
            </p:cNvSpPr>
            <p:nvPr/>
          </p:nvSpPr>
          <p:spPr bwMode="auto">
            <a:xfrm>
              <a:off x="746125" y="3838575"/>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1" name="Line 20"/>
            <p:cNvSpPr>
              <a:spLocks noChangeShapeType="1"/>
            </p:cNvSpPr>
            <p:nvPr/>
          </p:nvSpPr>
          <p:spPr bwMode="auto">
            <a:xfrm flipH="1">
              <a:off x="1103313" y="3355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21"/>
            <p:cNvSpPr>
              <a:spLocks noChangeShapeType="1"/>
            </p:cNvSpPr>
            <p:nvPr/>
          </p:nvSpPr>
          <p:spPr bwMode="auto">
            <a:xfrm>
              <a:off x="5938838" y="3355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Rectangle 22"/>
            <p:cNvSpPr>
              <a:spLocks noChangeArrowheads="1"/>
            </p:cNvSpPr>
            <p:nvPr/>
          </p:nvSpPr>
          <p:spPr bwMode="auto">
            <a:xfrm>
              <a:off x="627063" y="3246438"/>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100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4" name="Line 23"/>
            <p:cNvSpPr>
              <a:spLocks noChangeShapeType="1"/>
            </p:cNvSpPr>
            <p:nvPr/>
          </p:nvSpPr>
          <p:spPr bwMode="auto">
            <a:xfrm flipH="1">
              <a:off x="1103313" y="27638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24"/>
            <p:cNvSpPr>
              <a:spLocks noChangeShapeType="1"/>
            </p:cNvSpPr>
            <p:nvPr/>
          </p:nvSpPr>
          <p:spPr bwMode="auto">
            <a:xfrm>
              <a:off x="5938838" y="27638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Rectangle 25"/>
            <p:cNvSpPr>
              <a:spLocks noChangeArrowheads="1"/>
            </p:cNvSpPr>
            <p:nvPr/>
          </p:nvSpPr>
          <p:spPr bwMode="auto">
            <a:xfrm>
              <a:off x="627063" y="2654300"/>
              <a:ext cx="34932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110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7" name="Line 26"/>
            <p:cNvSpPr>
              <a:spLocks noChangeShapeType="1"/>
            </p:cNvSpPr>
            <p:nvPr/>
          </p:nvSpPr>
          <p:spPr bwMode="auto">
            <a:xfrm flipH="1">
              <a:off x="1103313" y="217170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27"/>
            <p:cNvSpPr>
              <a:spLocks noChangeShapeType="1"/>
            </p:cNvSpPr>
            <p:nvPr/>
          </p:nvSpPr>
          <p:spPr bwMode="auto">
            <a:xfrm>
              <a:off x="5938838" y="217170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Rectangle 28"/>
            <p:cNvSpPr>
              <a:spLocks noChangeArrowheads="1"/>
            </p:cNvSpPr>
            <p:nvPr/>
          </p:nvSpPr>
          <p:spPr bwMode="auto">
            <a:xfrm>
              <a:off x="627063" y="2060575"/>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120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0" name="Line 29"/>
            <p:cNvSpPr>
              <a:spLocks noChangeShapeType="1"/>
            </p:cNvSpPr>
            <p:nvPr/>
          </p:nvSpPr>
          <p:spPr bwMode="auto">
            <a:xfrm flipH="1">
              <a:off x="1103313" y="1577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30"/>
            <p:cNvSpPr>
              <a:spLocks noChangeShapeType="1"/>
            </p:cNvSpPr>
            <p:nvPr/>
          </p:nvSpPr>
          <p:spPr bwMode="auto">
            <a:xfrm>
              <a:off x="5938838" y="1577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Rectangle 31"/>
            <p:cNvSpPr>
              <a:spLocks noChangeArrowheads="1"/>
            </p:cNvSpPr>
            <p:nvPr/>
          </p:nvSpPr>
          <p:spPr bwMode="auto">
            <a:xfrm>
              <a:off x="627063" y="1468438"/>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130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3" name="Line 32"/>
            <p:cNvSpPr>
              <a:spLocks noChangeShapeType="1"/>
            </p:cNvSpPr>
            <p:nvPr/>
          </p:nvSpPr>
          <p:spPr bwMode="auto">
            <a:xfrm flipH="1">
              <a:off x="1103313" y="9858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33"/>
            <p:cNvSpPr>
              <a:spLocks noChangeShapeType="1"/>
            </p:cNvSpPr>
            <p:nvPr/>
          </p:nvSpPr>
          <p:spPr bwMode="auto">
            <a:xfrm>
              <a:off x="5938838" y="9858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Rectangle 34"/>
            <p:cNvSpPr>
              <a:spLocks noChangeArrowheads="1"/>
            </p:cNvSpPr>
            <p:nvPr/>
          </p:nvSpPr>
          <p:spPr bwMode="auto">
            <a:xfrm>
              <a:off x="627063" y="876300"/>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140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6" name="Rectangle 35"/>
            <p:cNvSpPr>
              <a:spLocks noChangeArrowheads="1"/>
            </p:cNvSpPr>
            <p:nvPr/>
          </p:nvSpPr>
          <p:spPr bwMode="auto">
            <a:xfrm rot="16200000">
              <a:off x="-838321" y="3203674"/>
              <a:ext cx="26513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Height</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7" name="Line 36"/>
            <p:cNvSpPr>
              <a:spLocks noChangeShapeType="1"/>
            </p:cNvSpPr>
            <p:nvPr/>
          </p:nvSpPr>
          <p:spPr bwMode="auto">
            <a:xfrm>
              <a:off x="1198563" y="5726113"/>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37"/>
            <p:cNvSpPr>
              <a:spLocks noChangeShapeType="1"/>
            </p:cNvSpPr>
            <p:nvPr/>
          </p:nvSpPr>
          <p:spPr bwMode="auto">
            <a:xfrm>
              <a:off x="1198563" y="985838"/>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Line 38"/>
            <p:cNvSpPr>
              <a:spLocks noChangeShapeType="1"/>
            </p:cNvSpPr>
            <p:nvPr/>
          </p:nvSpPr>
          <p:spPr bwMode="auto">
            <a:xfrm>
              <a:off x="1495425"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 name="Line 39"/>
            <p:cNvSpPr>
              <a:spLocks noChangeShapeType="1"/>
            </p:cNvSpPr>
            <p:nvPr/>
          </p:nvSpPr>
          <p:spPr bwMode="auto">
            <a:xfrm flipV="1">
              <a:off x="1495425"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Rectangle 40"/>
            <p:cNvSpPr>
              <a:spLocks noChangeArrowheads="1"/>
            </p:cNvSpPr>
            <p:nvPr/>
          </p:nvSpPr>
          <p:spPr bwMode="auto">
            <a:xfrm>
              <a:off x="1328738"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2" name="Line 41"/>
            <p:cNvSpPr>
              <a:spLocks noChangeShapeType="1"/>
            </p:cNvSpPr>
            <p:nvPr/>
          </p:nvSpPr>
          <p:spPr bwMode="auto">
            <a:xfrm>
              <a:off x="2382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 name="Line 42"/>
            <p:cNvSpPr>
              <a:spLocks noChangeShapeType="1"/>
            </p:cNvSpPr>
            <p:nvPr/>
          </p:nvSpPr>
          <p:spPr bwMode="auto">
            <a:xfrm flipV="1">
              <a:off x="2382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Rectangle 43"/>
            <p:cNvSpPr>
              <a:spLocks noChangeArrowheads="1"/>
            </p:cNvSpPr>
            <p:nvPr/>
          </p:nvSpPr>
          <p:spPr bwMode="auto">
            <a:xfrm>
              <a:off x="2216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5" name="Line 44"/>
            <p:cNvSpPr>
              <a:spLocks noChangeShapeType="1"/>
            </p:cNvSpPr>
            <p:nvPr/>
          </p:nvSpPr>
          <p:spPr bwMode="auto">
            <a:xfrm>
              <a:off x="3271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 name="Line 45"/>
            <p:cNvSpPr>
              <a:spLocks noChangeShapeType="1"/>
            </p:cNvSpPr>
            <p:nvPr/>
          </p:nvSpPr>
          <p:spPr bwMode="auto">
            <a:xfrm flipV="1">
              <a:off x="3271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Rectangle 46"/>
            <p:cNvSpPr>
              <a:spLocks noChangeArrowheads="1"/>
            </p:cNvSpPr>
            <p:nvPr/>
          </p:nvSpPr>
          <p:spPr bwMode="auto">
            <a:xfrm>
              <a:off x="3105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8" name="Line 47"/>
            <p:cNvSpPr>
              <a:spLocks noChangeShapeType="1"/>
            </p:cNvSpPr>
            <p:nvPr/>
          </p:nvSpPr>
          <p:spPr bwMode="auto">
            <a:xfrm>
              <a:off x="4160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Line 48"/>
            <p:cNvSpPr>
              <a:spLocks noChangeShapeType="1"/>
            </p:cNvSpPr>
            <p:nvPr/>
          </p:nvSpPr>
          <p:spPr bwMode="auto">
            <a:xfrm flipV="1">
              <a:off x="4160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Rectangle 49"/>
            <p:cNvSpPr>
              <a:spLocks noChangeArrowheads="1"/>
            </p:cNvSpPr>
            <p:nvPr/>
          </p:nvSpPr>
          <p:spPr bwMode="auto">
            <a:xfrm>
              <a:off x="3994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1" name="Line 50"/>
            <p:cNvSpPr>
              <a:spLocks noChangeShapeType="1"/>
            </p:cNvSpPr>
            <p:nvPr/>
          </p:nvSpPr>
          <p:spPr bwMode="auto">
            <a:xfrm>
              <a:off x="5049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 name="Rectangle 52"/>
            <p:cNvSpPr>
              <a:spLocks noChangeArrowheads="1"/>
            </p:cNvSpPr>
            <p:nvPr/>
          </p:nvSpPr>
          <p:spPr bwMode="auto">
            <a:xfrm>
              <a:off x="4883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75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3" name="Line 53"/>
            <p:cNvSpPr>
              <a:spLocks noChangeShapeType="1"/>
            </p:cNvSpPr>
            <p:nvPr/>
          </p:nvSpPr>
          <p:spPr bwMode="auto">
            <a:xfrm>
              <a:off x="5938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 name="Line 54"/>
            <p:cNvSpPr>
              <a:spLocks noChangeShapeType="1"/>
            </p:cNvSpPr>
            <p:nvPr/>
          </p:nvSpPr>
          <p:spPr bwMode="auto">
            <a:xfrm flipV="1">
              <a:off x="5938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 name="Rectangle 55"/>
            <p:cNvSpPr>
              <a:spLocks noChangeArrowheads="1"/>
            </p:cNvSpPr>
            <p:nvPr/>
          </p:nvSpPr>
          <p:spPr bwMode="auto">
            <a:xfrm>
              <a:off x="5772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6" name="Rectangle 56"/>
            <p:cNvSpPr>
              <a:spLocks noChangeArrowheads="1"/>
            </p:cNvSpPr>
            <p:nvPr/>
          </p:nvSpPr>
          <p:spPr bwMode="auto">
            <a:xfrm>
              <a:off x="2281238" y="6065838"/>
              <a:ext cx="24673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Yield</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7" name="Oval 57"/>
            <p:cNvSpPr>
              <a:spLocks noChangeArrowheads="1"/>
            </p:cNvSpPr>
            <p:nvPr/>
          </p:nvSpPr>
          <p:spPr bwMode="auto">
            <a:xfrm>
              <a:off x="3314700" y="2867025"/>
              <a:ext cx="149225" cy="149225"/>
            </a:xfrm>
            <a:prstGeom prst="ellipse">
              <a:avLst/>
            </a:pr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 name="Oval 58"/>
            <p:cNvSpPr>
              <a:spLocks noChangeArrowheads="1"/>
            </p:cNvSpPr>
            <p:nvPr/>
          </p:nvSpPr>
          <p:spPr bwMode="auto">
            <a:xfrm>
              <a:off x="3730625" y="3044825"/>
              <a:ext cx="149225" cy="149225"/>
            </a:xfrm>
            <a:prstGeom prst="ellipse">
              <a:avLst/>
            </a:prstGeom>
            <a:noFill/>
            <a:ln w="30163">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 name="Oval 59"/>
            <p:cNvSpPr>
              <a:spLocks noChangeArrowheads="1"/>
            </p:cNvSpPr>
            <p:nvPr/>
          </p:nvSpPr>
          <p:spPr bwMode="auto">
            <a:xfrm>
              <a:off x="4086225" y="2541588"/>
              <a:ext cx="149225" cy="149225"/>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 name="Oval 60"/>
            <p:cNvSpPr>
              <a:spLocks noChangeArrowheads="1"/>
            </p:cNvSpPr>
            <p:nvPr/>
          </p:nvSpPr>
          <p:spPr bwMode="auto">
            <a:xfrm>
              <a:off x="2900363" y="4022725"/>
              <a:ext cx="149225" cy="149225"/>
            </a:xfrm>
            <a:prstGeom prst="ellipse">
              <a:avLst/>
            </a:prstGeom>
            <a:noFill/>
            <a:ln w="30163">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 name="Oval 61"/>
            <p:cNvSpPr>
              <a:spLocks noChangeArrowheads="1"/>
            </p:cNvSpPr>
            <p:nvPr/>
          </p:nvSpPr>
          <p:spPr bwMode="auto">
            <a:xfrm>
              <a:off x="3255963" y="3519488"/>
              <a:ext cx="149225" cy="149225"/>
            </a:xfrm>
            <a:prstGeom prst="ellipse">
              <a:avLst/>
            </a:prstGeom>
            <a:noFill/>
            <a:ln w="30163">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 name="Oval 62"/>
            <p:cNvSpPr>
              <a:spLocks noChangeArrowheads="1"/>
            </p:cNvSpPr>
            <p:nvPr/>
          </p:nvSpPr>
          <p:spPr bwMode="auto">
            <a:xfrm>
              <a:off x="3670300" y="3697288"/>
              <a:ext cx="149225" cy="149225"/>
            </a:xfrm>
            <a:prstGeom prst="ellipse">
              <a:avLst/>
            </a:pr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 name="Rectangle 101"/>
            <p:cNvSpPr>
              <a:spLocks noChangeArrowheads="1"/>
            </p:cNvSpPr>
            <p:nvPr/>
          </p:nvSpPr>
          <p:spPr bwMode="auto">
            <a:xfrm>
              <a:off x="1280643" y="1079501"/>
              <a:ext cx="2723502"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 Cultivars:  r=0.722</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sp>
        <p:nvSpPr>
          <p:cNvPr id="123" name="Oval 57"/>
          <p:cNvSpPr>
            <a:spLocks noChangeArrowheads="1"/>
          </p:cNvSpPr>
          <p:nvPr/>
        </p:nvSpPr>
        <p:spPr bwMode="auto">
          <a:xfrm>
            <a:off x="3138487" y="3233237"/>
            <a:ext cx="163536" cy="164421"/>
          </a:xfrm>
          <a:prstGeom prst="ellipse">
            <a:avLst/>
          </a:prstGeom>
          <a:solidFill>
            <a:srgbClr val="7F7F7F">
              <a:alpha val="36078"/>
            </a:srgbClr>
          </a:solidFill>
          <a:ln w="30163">
            <a:solidFill>
              <a:srgbClr val="007033"/>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 name="TextBox 1"/>
          <p:cNvSpPr txBox="1"/>
          <p:nvPr/>
        </p:nvSpPr>
        <p:spPr>
          <a:xfrm>
            <a:off x="46182" y="546101"/>
            <a:ext cx="1205345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correlation between the means (</a:t>
            </a:r>
            <a:r>
              <a:rPr lang="en-GB" dirty="0">
                <a:solidFill>
                  <a:schemeClr val="tx1">
                    <a:lumMod val="50000"/>
                    <a:lumOff val="50000"/>
                  </a:schemeClr>
                </a:solidFill>
                <a:latin typeface="Arial" panose="020B0604020202020204" pitchFamily="34" charset="0"/>
                <a:cs typeface="Arial" panose="020B0604020202020204" pitchFamily="34" charset="0"/>
              </a:rPr>
              <a:t>or effects</a:t>
            </a:r>
            <a:r>
              <a:rPr lang="en-GB" dirty="0">
                <a:latin typeface="Arial" panose="020B0604020202020204" pitchFamily="34" charset="0"/>
                <a:cs typeface="Arial" panose="020B0604020202020204" pitchFamily="34" charset="0"/>
              </a:rPr>
              <a:t>) of the six cultivars on Yield and on Plant Height was r=0.722. This is a  phenotypic correlation; a proxy for the </a:t>
            </a:r>
            <a:r>
              <a:rPr lang="en-GB" dirty="0">
                <a:solidFill>
                  <a:srgbClr val="0000FF"/>
                </a:solidFill>
                <a:latin typeface="Arial" panose="020B0604020202020204" pitchFamily="34" charset="0"/>
                <a:cs typeface="Arial" panose="020B0604020202020204" pitchFamily="34" charset="0"/>
              </a:rPr>
              <a:t>genetic correlation</a:t>
            </a:r>
            <a:r>
              <a:rPr lang="en-GB" dirty="0">
                <a:latin typeface="Arial" panose="020B0604020202020204" pitchFamily="34" charset="0"/>
                <a:cs typeface="Arial" panose="020B0604020202020204" pitchFamily="34" charset="0"/>
              </a:rPr>
              <a:t> between the two traits.</a:t>
            </a:r>
          </a:p>
        </p:txBody>
      </p:sp>
      <p:pic>
        <p:nvPicPr>
          <p:cNvPr id="124" name="Picture 123"/>
          <p:cNvPicPr>
            <a:picLocks noChangeAspect="1"/>
          </p:cNvPicPr>
          <p:nvPr/>
        </p:nvPicPr>
        <p:blipFill>
          <a:blip r:embed="rId2"/>
          <a:stretch>
            <a:fillRect/>
          </a:stretch>
        </p:blipFill>
        <p:spPr>
          <a:xfrm>
            <a:off x="3728582" y="3926579"/>
            <a:ext cx="2717564" cy="2073591"/>
          </a:xfrm>
          <a:prstGeom prst="rect">
            <a:avLst/>
          </a:prstGeom>
          <a:effectLst>
            <a:outerShdw blurRad="50800" dist="38100" dir="2700000" algn="tl" rotWithShape="0">
              <a:prstClr val="black">
                <a:alpha val="40000"/>
              </a:prstClr>
            </a:outerShdw>
          </a:effectLst>
        </p:spPr>
      </p:pic>
      <p:sp>
        <p:nvSpPr>
          <p:cNvPr id="96" name="Rectangle 95"/>
          <p:cNvSpPr/>
          <p:nvPr/>
        </p:nvSpPr>
        <p:spPr>
          <a:xfrm>
            <a:off x="3793065" y="4374184"/>
            <a:ext cx="2641600" cy="171577"/>
          </a:xfrm>
          <a:prstGeom prst="rect">
            <a:avLst/>
          </a:prstGeom>
          <a:noFill/>
          <a:ln>
            <a:solidFill>
              <a:srgbClr val="2A54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5873631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wipe(down)">
                                      <p:cBhvr>
                                        <p:cTn id="7" dur="580">
                                          <p:stCondLst>
                                            <p:cond delay="0"/>
                                          </p:stCondLst>
                                        </p:cTn>
                                        <p:tgtEl>
                                          <p:spTgt spid="123"/>
                                        </p:tgtEl>
                                      </p:cBhvr>
                                    </p:animEffect>
                                    <p:anim calcmode="lin" valueType="num">
                                      <p:cBhvr>
                                        <p:cTn id="8" dur="1822" tmFilter="0,0; 0.14,0.36; 0.43,0.73; 0.71,0.91; 1.0,1.0">
                                          <p:stCondLst>
                                            <p:cond delay="0"/>
                                          </p:stCondLst>
                                        </p:cTn>
                                        <p:tgtEl>
                                          <p:spTgt spid="1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3"/>
                                        </p:tgtEl>
                                        <p:attrNameLst>
                                          <p:attrName>ppt_y</p:attrName>
                                        </p:attrNameLst>
                                      </p:cBhvr>
                                      <p:tavLst>
                                        <p:tav tm="0" fmla="#ppt_y-sin(pi*$)/81">
                                          <p:val>
                                            <p:fltVal val="0"/>
                                          </p:val>
                                        </p:tav>
                                        <p:tav tm="100000">
                                          <p:val>
                                            <p:fltVal val="1"/>
                                          </p:val>
                                        </p:tav>
                                      </p:tavLst>
                                    </p:anim>
                                    <p:animScale>
                                      <p:cBhvr>
                                        <p:cTn id="13" dur="26">
                                          <p:stCondLst>
                                            <p:cond delay="650"/>
                                          </p:stCondLst>
                                        </p:cTn>
                                        <p:tgtEl>
                                          <p:spTgt spid="123"/>
                                        </p:tgtEl>
                                      </p:cBhvr>
                                      <p:to x="100000" y="60000"/>
                                    </p:animScale>
                                    <p:animScale>
                                      <p:cBhvr>
                                        <p:cTn id="14" dur="166" decel="50000">
                                          <p:stCondLst>
                                            <p:cond delay="676"/>
                                          </p:stCondLst>
                                        </p:cTn>
                                        <p:tgtEl>
                                          <p:spTgt spid="123"/>
                                        </p:tgtEl>
                                      </p:cBhvr>
                                      <p:to x="100000" y="100000"/>
                                    </p:animScale>
                                    <p:animScale>
                                      <p:cBhvr>
                                        <p:cTn id="15" dur="26">
                                          <p:stCondLst>
                                            <p:cond delay="1312"/>
                                          </p:stCondLst>
                                        </p:cTn>
                                        <p:tgtEl>
                                          <p:spTgt spid="123"/>
                                        </p:tgtEl>
                                      </p:cBhvr>
                                      <p:to x="100000" y="80000"/>
                                    </p:animScale>
                                    <p:animScale>
                                      <p:cBhvr>
                                        <p:cTn id="16" dur="166" decel="50000">
                                          <p:stCondLst>
                                            <p:cond delay="1338"/>
                                          </p:stCondLst>
                                        </p:cTn>
                                        <p:tgtEl>
                                          <p:spTgt spid="123"/>
                                        </p:tgtEl>
                                      </p:cBhvr>
                                      <p:to x="100000" y="100000"/>
                                    </p:animScale>
                                    <p:animScale>
                                      <p:cBhvr>
                                        <p:cTn id="17" dur="26">
                                          <p:stCondLst>
                                            <p:cond delay="1642"/>
                                          </p:stCondLst>
                                        </p:cTn>
                                        <p:tgtEl>
                                          <p:spTgt spid="123"/>
                                        </p:tgtEl>
                                      </p:cBhvr>
                                      <p:to x="100000" y="90000"/>
                                    </p:animScale>
                                    <p:animScale>
                                      <p:cBhvr>
                                        <p:cTn id="18" dur="166" decel="50000">
                                          <p:stCondLst>
                                            <p:cond delay="1668"/>
                                          </p:stCondLst>
                                        </p:cTn>
                                        <p:tgtEl>
                                          <p:spTgt spid="123"/>
                                        </p:tgtEl>
                                      </p:cBhvr>
                                      <p:to x="100000" y="100000"/>
                                    </p:animScale>
                                    <p:animScale>
                                      <p:cBhvr>
                                        <p:cTn id="19" dur="26">
                                          <p:stCondLst>
                                            <p:cond delay="1808"/>
                                          </p:stCondLst>
                                        </p:cTn>
                                        <p:tgtEl>
                                          <p:spTgt spid="123"/>
                                        </p:tgtEl>
                                      </p:cBhvr>
                                      <p:to x="100000" y="95000"/>
                                    </p:animScale>
                                    <p:animScale>
                                      <p:cBhvr>
                                        <p:cTn id="20" dur="166" decel="50000">
                                          <p:stCondLst>
                                            <p:cond delay="1834"/>
                                          </p:stCondLst>
                                        </p:cTn>
                                        <p:tgtEl>
                                          <p:spTgt spid="123"/>
                                        </p:tgtEl>
                                      </p:cBhvr>
                                      <p:to x="100000" y="100000"/>
                                    </p:animScale>
                                  </p:childTnLst>
                                </p:cTn>
                              </p:par>
                              <p:par>
                                <p:cTn id="21" presetID="26" presetClass="entr" presetSubtype="0" fill="hold" grpId="0" nodeType="withEffect">
                                  <p:stCondLst>
                                    <p:cond delay="0"/>
                                  </p:stCondLst>
                                  <p:childTnLst>
                                    <p:set>
                                      <p:cBhvr>
                                        <p:cTn id="22" dur="1" fill="hold">
                                          <p:stCondLst>
                                            <p:cond delay="0"/>
                                          </p:stCondLst>
                                        </p:cTn>
                                        <p:tgtEl>
                                          <p:spTgt spid="96"/>
                                        </p:tgtEl>
                                        <p:attrNameLst>
                                          <p:attrName>style.visibility</p:attrName>
                                        </p:attrNameLst>
                                      </p:cBhvr>
                                      <p:to>
                                        <p:strVal val="visible"/>
                                      </p:to>
                                    </p:set>
                                    <p:animEffect transition="in" filter="wipe(down)">
                                      <p:cBhvr>
                                        <p:cTn id="23" dur="580">
                                          <p:stCondLst>
                                            <p:cond delay="0"/>
                                          </p:stCondLst>
                                        </p:cTn>
                                        <p:tgtEl>
                                          <p:spTgt spid="96"/>
                                        </p:tgtEl>
                                      </p:cBhvr>
                                    </p:animEffect>
                                    <p:anim calcmode="lin" valueType="num">
                                      <p:cBhvr>
                                        <p:cTn id="24" dur="1822" tmFilter="0,0; 0.14,0.36; 0.43,0.73; 0.71,0.91; 1.0,1.0">
                                          <p:stCondLst>
                                            <p:cond delay="0"/>
                                          </p:stCondLst>
                                        </p:cTn>
                                        <p:tgtEl>
                                          <p:spTgt spid="96"/>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96"/>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96"/>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96"/>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96"/>
                                        </p:tgtEl>
                                        <p:attrNameLst>
                                          <p:attrName>ppt_y</p:attrName>
                                        </p:attrNameLst>
                                      </p:cBhvr>
                                      <p:tavLst>
                                        <p:tav tm="0" fmla="#ppt_y-sin(pi*$)/81">
                                          <p:val>
                                            <p:fltVal val="0"/>
                                          </p:val>
                                        </p:tav>
                                        <p:tav tm="100000">
                                          <p:val>
                                            <p:fltVal val="1"/>
                                          </p:val>
                                        </p:tav>
                                      </p:tavLst>
                                    </p:anim>
                                    <p:animScale>
                                      <p:cBhvr>
                                        <p:cTn id="29" dur="26">
                                          <p:stCondLst>
                                            <p:cond delay="650"/>
                                          </p:stCondLst>
                                        </p:cTn>
                                        <p:tgtEl>
                                          <p:spTgt spid="96"/>
                                        </p:tgtEl>
                                      </p:cBhvr>
                                      <p:to x="100000" y="60000"/>
                                    </p:animScale>
                                    <p:animScale>
                                      <p:cBhvr>
                                        <p:cTn id="30" dur="166" decel="50000">
                                          <p:stCondLst>
                                            <p:cond delay="676"/>
                                          </p:stCondLst>
                                        </p:cTn>
                                        <p:tgtEl>
                                          <p:spTgt spid="96"/>
                                        </p:tgtEl>
                                      </p:cBhvr>
                                      <p:to x="100000" y="100000"/>
                                    </p:animScale>
                                    <p:animScale>
                                      <p:cBhvr>
                                        <p:cTn id="31" dur="26">
                                          <p:stCondLst>
                                            <p:cond delay="1312"/>
                                          </p:stCondLst>
                                        </p:cTn>
                                        <p:tgtEl>
                                          <p:spTgt spid="96"/>
                                        </p:tgtEl>
                                      </p:cBhvr>
                                      <p:to x="100000" y="80000"/>
                                    </p:animScale>
                                    <p:animScale>
                                      <p:cBhvr>
                                        <p:cTn id="32" dur="166" decel="50000">
                                          <p:stCondLst>
                                            <p:cond delay="1338"/>
                                          </p:stCondLst>
                                        </p:cTn>
                                        <p:tgtEl>
                                          <p:spTgt spid="96"/>
                                        </p:tgtEl>
                                      </p:cBhvr>
                                      <p:to x="100000" y="100000"/>
                                    </p:animScale>
                                    <p:animScale>
                                      <p:cBhvr>
                                        <p:cTn id="33" dur="26">
                                          <p:stCondLst>
                                            <p:cond delay="1642"/>
                                          </p:stCondLst>
                                        </p:cTn>
                                        <p:tgtEl>
                                          <p:spTgt spid="96"/>
                                        </p:tgtEl>
                                      </p:cBhvr>
                                      <p:to x="100000" y="90000"/>
                                    </p:animScale>
                                    <p:animScale>
                                      <p:cBhvr>
                                        <p:cTn id="34" dur="166" decel="50000">
                                          <p:stCondLst>
                                            <p:cond delay="1668"/>
                                          </p:stCondLst>
                                        </p:cTn>
                                        <p:tgtEl>
                                          <p:spTgt spid="96"/>
                                        </p:tgtEl>
                                      </p:cBhvr>
                                      <p:to x="100000" y="100000"/>
                                    </p:animScale>
                                    <p:animScale>
                                      <p:cBhvr>
                                        <p:cTn id="35" dur="26">
                                          <p:stCondLst>
                                            <p:cond delay="1808"/>
                                          </p:stCondLst>
                                        </p:cTn>
                                        <p:tgtEl>
                                          <p:spTgt spid="96"/>
                                        </p:tgtEl>
                                      </p:cBhvr>
                                      <p:to x="100000" y="95000"/>
                                    </p:animScale>
                                    <p:animScale>
                                      <p:cBhvr>
                                        <p:cTn id="36" dur="166" decel="50000">
                                          <p:stCondLst>
                                            <p:cond delay="1834"/>
                                          </p:stCondLst>
                                        </p:cTn>
                                        <p:tgtEl>
                                          <p:spTgt spid="9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animBg="1"/>
      <p:bldP spid="96"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46182" y="1250111"/>
            <a:ext cx="12053454" cy="552608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2" name="TextBox 11"/>
          <p:cNvSpPr txBox="1"/>
          <p:nvPr/>
        </p:nvSpPr>
        <p:spPr>
          <a:xfrm>
            <a:off x="46182" y="55420"/>
            <a:ext cx="12053454"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See the </a:t>
            </a:r>
            <a:r>
              <a:rPr lang="en-GB" sz="2400" dirty="0">
                <a:solidFill>
                  <a:srgbClr val="2A54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first</a:t>
            </a:r>
            <a:r>
              <a:rPr lang="en-GB" sz="2400" dirty="0">
                <a:latin typeface="Arial" panose="020B0604020202020204" pitchFamily="34" charset="0"/>
                <a:cs typeface="Arial" panose="020B0604020202020204" pitchFamily="34" charset="0"/>
              </a:rPr>
              <a:t>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environment</a:t>
            </a:r>
            <a:r>
              <a:rPr lang="en-GB" sz="2400" dirty="0">
                <a:latin typeface="Arial" panose="020B0604020202020204" pitchFamily="34" charset="0"/>
                <a:cs typeface="Arial" panose="020B0604020202020204" pitchFamily="34" charset="0"/>
              </a:rPr>
              <a:t>‘s mean across the six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cultivars</a:t>
            </a:r>
            <a:r>
              <a:rPr lang="en-GB" sz="2400" dirty="0">
                <a:latin typeface="Arial" panose="020B0604020202020204" pitchFamily="34" charset="0"/>
                <a:cs typeface="Arial" panose="020B0604020202020204" pitchFamily="34" charset="0"/>
              </a:rPr>
              <a:t> bounce in.</a:t>
            </a:r>
          </a:p>
        </p:txBody>
      </p:sp>
      <p:grpSp>
        <p:nvGrpSpPr>
          <p:cNvPr id="4" name="Group 3"/>
          <p:cNvGrpSpPr/>
          <p:nvPr/>
        </p:nvGrpSpPr>
        <p:grpSpPr>
          <a:xfrm>
            <a:off x="159907" y="1250111"/>
            <a:ext cx="5699027" cy="5497315"/>
            <a:chOff x="333474" y="876300"/>
            <a:chExt cx="5699027" cy="5497315"/>
          </a:xfrm>
        </p:grpSpPr>
        <p:sp>
          <p:nvSpPr>
            <p:cNvPr id="5" name="Line 6"/>
            <p:cNvSpPr>
              <a:spLocks noChangeShapeType="1"/>
            </p:cNvSpPr>
            <p:nvPr/>
          </p:nvSpPr>
          <p:spPr bwMode="auto">
            <a:xfrm flipV="1">
              <a:off x="1198563" y="985838"/>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 name="Line 7"/>
            <p:cNvSpPr>
              <a:spLocks noChangeShapeType="1"/>
            </p:cNvSpPr>
            <p:nvPr/>
          </p:nvSpPr>
          <p:spPr bwMode="auto">
            <a:xfrm flipV="1">
              <a:off x="5938838" y="985838"/>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 name="Line 8"/>
            <p:cNvSpPr>
              <a:spLocks noChangeShapeType="1"/>
            </p:cNvSpPr>
            <p:nvPr/>
          </p:nvSpPr>
          <p:spPr bwMode="auto">
            <a:xfrm flipH="1">
              <a:off x="1103313" y="57261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 name="Line 9"/>
            <p:cNvSpPr>
              <a:spLocks noChangeShapeType="1"/>
            </p:cNvSpPr>
            <p:nvPr/>
          </p:nvSpPr>
          <p:spPr bwMode="auto">
            <a:xfrm>
              <a:off x="5938838" y="5726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 name="Rectangle 10"/>
            <p:cNvSpPr>
              <a:spLocks noChangeArrowheads="1"/>
            </p:cNvSpPr>
            <p:nvPr/>
          </p:nvSpPr>
          <p:spPr bwMode="auto">
            <a:xfrm>
              <a:off x="746125" y="5616575"/>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 name="Line 11"/>
            <p:cNvSpPr>
              <a:spLocks noChangeShapeType="1"/>
            </p:cNvSpPr>
            <p:nvPr/>
          </p:nvSpPr>
          <p:spPr bwMode="auto">
            <a:xfrm flipH="1">
              <a:off x="1103313" y="5133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 name="Line 12"/>
            <p:cNvSpPr>
              <a:spLocks noChangeShapeType="1"/>
            </p:cNvSpPr>
            <p:nvPr/>
          </p:nvSpPr>
          <p:spPr bwMode="auto">
            <a:xfrm>
              <a:off x="5938838" y="5133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 name="Rectangle 13"/>
            <p:cNvSpPr>
              <a:spLocks noChangeArrowheads="1"/>
            </p:cNvSpPr>
            <p:nvPr/>
          </p:nvSpPr>
          <p:spPr bwMode="auto">
            <a:xfrm>
              <a:off x="746125" y="502285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5" name="Line 14"/>
            <p:cNvSpPr>
              <a:spLocks noChangeShapeType="1"/>
            </p:cNvSpPr>
            <p:nvPr/>
          </p:nvSpPr>
          <p:spPr bwMode="auto">
            <a:xfrm flipH="1">
              <a:off x="1103313" y="454025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 name="Line 15"/>
            <p:cNvSpPr>
              <a:spLocks noChangeShapeType="1"/>
            </p:cNvSpPr>
            <p:nvPr/>
          </p:nvSpPr>
          <p:spPr bwMode="auto">
            <a:xfrm>
              <a:off x="5938838" y="45402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 name="Rectangle 16"/>
            <p:cNvSpPr>
              <a:spLocks noChangeArrowheads="1"/>
            </p:cNvSpPr>
            <p:nvPr/>
          </p:nvSpPr>
          <p:spPr bwMode="auto">
            <a:xfrm>
              <a:off x="746125" y="4430713"/>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80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8" name="Line 17"/>
            <p:cNvSpPr>
              <a:spLocks noChangeShapeType="1"/>
            </p:cNvSpPr>
            <p:nvPr/>
          </p:nvSpPr>
          <p:spPr bwMode="auto">
            <a:xfrm flipH="1">
              <a:off x="1103313" y="39481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 name="Line 18"/>
            <p:cNvSpPr>
              <a:spLocks noChangeShapeType="1"/>
            </p:cNvSpPr>
            <p:nvPr/>
          </p:nvSpPr>
          <p:spPr bwMode="auto">
            <a:xfrm>
              <a:off x="5938838" y="3948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 name="Rectangle 19"/>
            <p:cNvSpPr>
              <a:spLocks noChangeArrowheads="1"/>
            </p:cNvSpPr>
            <p:nvPr/>
          </p:nvSpPr>
          <p:spPr bwMode="auto">
            <a:xfrm>
              <a:off x="746125" y="3838575"/>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1" name="Line 20"/>
            <p:cNvSpPr>
              <a:spLocks noChangeShapeType="1"/>
            </p:cNvSpPr>
            <p:nvPr/>
          </p:nvSpPr>
          <p:spPr bwMode="auto">
            <a:xfrm flipH="1">
              <a:off x="1103313" y="3355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 name="Line 21"/>
            <p:cNvSpPr>
              <a:spLocks noChangeShapeType="1"/>
            </p:cNvSpPr>
            <p:nvPr/>
          </p:nvSpPr>
          <p:spPr bwMode="auto">
            <a:xfrm>
              <a:off x="5938838" y="3355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 name="Rectangle 22"/>
            <p:cNvSpPr>
              <a:spLocks noChangeArrowheads="1"/>
            </p:cNvSpPr>
            <p:nvPr/>
          </p:nvSpPr>
          <p:spPr bwMode="auto">
            <a:xfrm>
              <a:off x="627063" y="3246438"/>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100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4" name="Line 23"/>
            <p:cNvSpPr>
              <a:spLocks noChangeShapeType="1"/>
            </p:cNvSpPr>
            <p:nvPr/>
          </p:nvSpPr>
          <p:spPr bwMode="auto">
            <a:xfrm flipH="1">
              <a:off x="1103313" y="27638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 name="Line 24"/>
            <p:cNvSpPr>
              <a:spLocks noChangeShapeType="1"/>
            </p:cNvSpPr>
            <p:nvPr/>
          </p:nvSpPr>
          <p:spPr bwMode="auto">
            <a:xfrm>
              <a:off x="5938838" y="27638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 name="Rectangle 25"/>
            <p:cNvSpPr>
              <a:spLocks noChangeArrowheads="1"/>
            </p:cNvSpPr>
            <p:nvPr/>
          </p:nvSpPr>
          <p:spPr bwMode="auto">
            <a:xfrm>
              <a:off x="627063" y="2654300"/>
              <a:ext cx="34932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110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27" name="Line 26"/>
            <p:cNvSpPr>
              <a:spLocks noChangeShapeType="1"/>
            </p:cNvSpPr>
            <p:nvPr/>
          </p:nvSpPr>
          <p:spPr bwMode="auto">
            <a:xfrm flipH="1">
              <a:off x="1103313" y="217170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Line 27"/>
            <p:cNvSpPr>
              <a:spLocks noChangeShapeType="1"/>
            </p:cNvSpPr>
            <p:nvPr/>
          </p:nvSpPr>
          <p:spPr bwMode="auto">
            <a:xfrm>
              <a:off x="5938838" y="217170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Rectangle 28"/>
            <p:cNvSpPr>
              <a:spLocks noChangeArrowheads="1"/>
            </p:cNvSpPr>
            <p:nvPr/>
          </p:nvSpPr>
          <p:spPr bwMode="auto">
            <a:xfrm>
              <a:off x="627063" y="2060575"/>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120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0" name="Line 29"/>
            <p:cNvSpPr>
              <a:spLocks noChangeShapeType="1"/>
            </p:cNvSpPr>
            <p:nvPr/>
          </p:nvSpPr>
          <p:spPr bwMode="auto">
            <a:xfrm flipH="1">
              <a:off x="1103313" y="1577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Line 30"/>
            <p:cNvSpPr>
              <a:spLocks noChangeShapeType="1"/>
            </p:cNvSpPr>
            <p:nvPr/>
          </p:nvSpPr>
          <p:spPr bwMode="auto">
            <a:xfrm>
              <a:off x="5938838" y="1577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Rectangle 31"/>
            <p:cNvSpPr>
              <a:spLocks noChangeArrowheads="1"/>
            </p:cNvSpPr>
            <p:nvPr/>
          </p:nvSpPr>
          <p:spPr bwMode="auto">
            <a:xfrm>
              <a:off x="627063" y="1468438"/>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130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3" name="Line 32"/>
            <p:cNvSpPr>
              <a:spLocks noChangeShapeType="1"/>
            </p:cNvSpPr>
            <p:nvPr/>
          </p:nvSpPr>
          <p:spPr bwMode="auto">
            <a:xfrm flipH="1">
              <a:off x="1103313" y="9858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Line 33"/>
            <p:cNvSpPr>
              <a:spLocks noChangeShapeType="1"/>
            </p:cNvSpPr>
            <p:nvPr/>
          </p:nvSpPr>
          <p:spPr bwMode="auto">
            <a:xfrm>
              <a:off x="5938838" y="9858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Rectangle 34"/>
            <p:cNvSpPr>
              <a:spLocks noChangeArrowheads="1"/>
            </p:cNvSpPr>
            <p:nvPr/>
          </p:nvSpPr>
          <p:spPr bwMode="auto">
            <a:xfrm>
              <a:off x="627063" y="876300"/>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140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6" name="Rectangle 35"/>
            <p:cNvSpPr>
              <a:spLocks noChangeArrowheads="1"/>
            </p:cNvSpPr>
            <p:nvPr/>
          </p:nvSpPr>
          <p:spPr bwMode="auto">
            <a:xfrm rot="16200000">
              <a:off x="-838321" y="3203674"/>
              <a:ext cx="26513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Height</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37" name="Line 36"/>
            <p:cNvSpPr>
              <a:spLocks noChangeShapeType="1"/>
            </p:cNvSpPr>
            <p:nvPr/>
          </p:nvSpPr>
          <p:spPr bwMode="auto">
            <a:xfrm>
              <a:off x="1198563" y="5726113"/>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Line 37"/>
            <p:cNvSpPr>
              <a:spLocks noChangeShapeType="1"/>
            </p:cNvSpPr>
            <p:nvPr/>
          </p:nvSpPr>
          <p:spPr bwMode="auto">
            <a:xfrm>
              <a:off x="1198563" y="985838"/>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Line 38"/>
            <p:cNvSpPr>
              <a:spLocks noChangeShapeType="1"/>
            </p:cNvSpPr>
            <p:nvPr/>
          </p:nvSpPr>
          <p:spPr bwMode="auto">
            <a:xfrm>
              <a:off x="1495425"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 name="Line 39"/>
            <p:cNvSpPr>
              <a:spLocks noChangeShapeType="1"/>
            </p:cNvSpPr>
            <p:nvPr/>
          </p:nvSpPr>
          <p:spPr bwMode="auto">
            <a:xfrm flipV="1">
              <a:off x="1495425"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Rectangle 40"/>
            <p:cNvSpPr>
              <a:spLocks noChangeArrowheads="1"/>
            </p:cNvSpPr>
            <p:nvPr/>
          </p:nvSpPr>
          <p:spPr bwMode="auto">
            <a:xfrm>
              <a:off x="1328738"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2" name="Line 41"/>
            <p:cNvSpPr>
              <a:spLocks noChangeShapeType="1"/>
            </p:cNvSpPr>
            <p:nvPr/>
          </p:nvSpPr>
          <p:spPr bwMode="auto">
            <a:xfrm>
              <a:off x="2382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 name="Line 42"/>
            <p:cNvSpPr>
              <a:spLocks noChangeShapeType="1"/>
            </p:cNvSpPr>
            <p:nvPr/>
          </p:nvSpPr>
          <p:spPr bwMode="auto">
            <a:xfrm flipV="1">
              <a:off x="2382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Rectangle 43"/>
            <p:cNvSpPr>
              <a:spLocks noChangeArrowheads="1"/>
            </p:cNvSpPr>
            <p:nvPr/>
          </p:nvSpPr>
          <p:spPr bwMode="auto">
            <a:xfrm>
              <a:off x="2216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5" name="Line 44"/>
            <p:cNvSpPr>
              <a:spLocks noChangeShapeType="1"/>
            </p:cNvSpPr>
            <p:nvPr/>
          </p:nvSpPr>
          <p:spPr bwMode="auto">
            <a:xfrm>
              <a:off x="3271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 name="Line 45"/>
            <p:cNvSpPr>
              <a:spLocks noChangeShapeType="1"/>
            </p:cNvSpPr>
            <p:nvPr/>
          </p:nvSpPr>
          <p:spPr bwMode="auto">
            <a:xfrm flipV="1">
              <a:off x="3271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Rectangle 46"/>
            <p:cNvSpPr>
              <a:spLocks noChangeArrowheads="1"/>
            </p:cNvSpPr>
            <p:nvPr/>
          </p:nvSpPr>
          <p:spPr bwMode="auto">
            <a:xfrm>
              <a:off x="3105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48" name="Line 47"/>
            <p:cNvSpPr>
              <a:spLocks noChangeShapeType="1"/>
            </p:cNvSpPr>
            <p:nvPr/>
          </p:nvSpPr>
          <p:spPr bwMode="auto">
            <a:xfrm>
              <a:off x="4160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Line 48"/>
            <p:cNvSpPr>
              <a:spLocks noChangeShapeType="1"/>
            </p:cNvSpPr>
            <p:nvPr/>
          </p:nvSpPr>
          <p:spPr bwMode="auto">
            <a:xfrm flipV="1">
              <a:off x="4160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Rectangle 49"/>
            <p:cNvSpPr>
              <a:spLocks noChangeArrowheads="1"/>
            </p:cNvSpPr>
            <p:nvPr/>
          </p:nvSpPr>
          <p:spPr bwMode="auto">
            <a:xfrm>
              <a:off x="3994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1" name="Line 50"/>
            <p:cNvSpPr>
              <a:spLocks noChangeShapeType="1"/>
            </p:cNvSpPr>
            <p:nvPr/>
          </p:nvSpPr>
          <p:spPr bwMode="auto">
            <a:xfrm>
              <a:off x="5049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 name="Rectangle 52"/>
            <p:cNvSpPr>
              <a:spLocks noChangeArrowheads="1"/>
            </p:cNvSpPr>
            <p:nvPr/>
          </p:nvSpPr>
          <p:spPr bwMode="auto">
            <a:xfrm>
              <a:off x="4883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75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3" name="Line 53"/>
            <p:cNvSpPr>
              <a:spLocks noChangeShapeType="1"/>
            </p:cNvSpPr>
            <p:nvPr/>
          </p:nvSpPr>
          <p:spPr bwMode="auto">
            <a:xfrm>
              <a:off x="5938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 name="Line 54"/>
            <p:cNvSpPr>
              <a:spLocks noChangeShapeType="1"/>
            </p:cNvSpPr>
            <p:nvPr/>
          </p:nvSpPr>
          <p:spPr bwMode="auto">
            <a:xfrm flipV="1">
              <a:off x="5938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 name="Rectangle 55"/>
            <p:cNvSpPr>
              <a:spLocks noChangeArrowheads="1"/>
            </p:cNvSpPr>
            <p:nvPr/>
          </p:nvSpPr>
          <p:spPr bwMode="auto">
            <a:xfrm>
              <a:off x="5772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6" name="Rectangle 56"/>
            <p:cNvSpPr>
              <a:spLocks noChangeArrowheads="1"/>
            </p:cNvSpPr>
            <p:nvPr/>
          </p:nvSpPr>
          <p:spPr bwMode="auto">
            <a:xfrm>
              <a:off x="2281238" y="6065838"/>
              <a:ext cx="24673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Yield</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57" name="Oval 57"/>
            <p:cNvSpPr>
              <a:spLocks noChangeArrowheads="1"/>
            </p:cNvSpPr>
            <p:nvPr/>
          </p:nvSpPr>
          <p:spPr bwMode="auto">
            <a:xfrm>
              <a:off x="3314700" y="2867025"/>
              <a:ext cx="149225" cy="149225"/>
            </a:xfrm>
            <a:prstGeom prst="ellipse">
              <a:avLst/>
            </a:pr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 name="Oval 58"/>
            <p:cNvSpPr>
              <a:spLocks noChangeArrowheads="1"/>
            </p:cNvSpPr>
            <p:nvPr/>
          </p:nvSpPr>
          <p:spPr bwMode="auto">
            <a:xfrm>
              <a:off x="3730625" y="3044825"/>
              <a:ext cx="149225" cy="149225"/>
            </a:xfrm>
            <a:prstGeom prst="ellipse">
              <a:avLst/>
            </a:prstGeom>
            <a:noFill/>
            <a:ln w="30163">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 name="Oval 59"/>
            <p:cNvSpPr>
              <a:spLocks noChangeArrowheads="1"/>
            </p:cNvSpPr>
            <p:nvPr/>
          </p:nvSpPr>
          <p:spPr bwMode="auto">
            <a:xfrm>
              <a:off x="4086225" y="2541588"/>
              <a:ext cx="149225" cy="149225"/>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 name="Oval 60"/>
            <p:cNvSpPr>
              <a:spLocks noChangeArrowheads="1"/>
            </p:cNvSpPr>
            <p:nvPr/>
          </p:nvSpPr>
          <p:spPr bwMode="auto">
            <a:xfrm>
              <a:off x="2900363" y="4022725"/>
              <a:ext cx="149225" cy="149225"/>
            </a:xfrm>
            <a:prstGeom prst="ellipse">
              <a:avLst/>
            </a:prstGeom>
            <a:noFill/>
            <a:ln w="30163">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 name="Oval 61"/>
            <p:cNvSpPr>
              <a:spLocks noChangeArrowheads="1"/>
            </p:cNvSpPr>
            <p:nvPr/>
          </p:nvSpPr>
          <p:spPr bwMode="auto">
            <a:xfrm>
              <a:off x="3255963" y="3519488"/>
              <a:ext cx="149225" cy="149225"/>
            </a:xfrm>
            <a:prstGeom prst="ellipse">
              <a:avLst/>
            </a:prstGeom>
            <a:noFill/>
            <a:ln w="30163">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 name="Oval 62"/>
            <p:cNvSpPr>
              <a:spLocks noChangeArrowheads="1"/>
            </p:cNvSpPr>
            <p:nvPr/>
          </p:nvSpPr>
          <p:spPr bwMode="auto">
            <a:xfrm>
              <a:off x="3670300" y="3697288"/>
              <a:ext cx="149225" cy="149225"/>
            </a:xfrm>
            <a:prstGeom prst="ellipse">
              <a:avLst/>
            </a:pr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 name="Rectangle 101"/>
            <p:cNvSpPr>
              <a:spLocks noChangeArrowheads="1"/>
            </p:cNvSpPr>
            <p:nvPr/>
          </p:nvSpPr>
          <p:spPr bwMode="auto">
            <a:xfrm>
              <a:off x="1280643" y="1079501"/>
              <a:ext cx="2723502"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 Cultivars:  r=0.722</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grpSp>
        <p:nvGrpSpPr>
          <p:cNvPr id="64" name="Group 63"/>
          <p:cNvGrpSpPr/>
          <p:nvPr/>
        </p:nvGrpSpPr>
        <p:grpSpPr>
          <a:xfrm>
            <a:off x="6144784" y="1250111"/>
            <a:ext cx="5699027" cy="5497315"/>
            <a:chOff x="333474" y="876300"/>
            <a:chExt cx="5699027" cy="5497315"/>
          </a:xfrm>
        </p:grpSpPr>
        <p:sp>
          <p:nvSpPr>
            <p:cNvPr id="65" name="Line 6"/>
            <p:cNvSpPr>
              <a:spLocks noChangeShapeType="1"/>
            </p:cNvSpPr>
            <p:nvPr/>
          </p:nvSpPr>
          <p:spPr bwMode="auto">
            <a:xfrm flipV="1">
              <a:off x="1198563" y="985838"/>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 name="Line 7"/>
            <p:cNvSpPr>
              <a:spLocks noChangeShapeType="1"/>
            </p:cNvSpPr>
            <p:nvPr/>
          </p:nvSpPr>
          <p:spPr bwMode="auto">
            <a:xfrm flipV="1">
              <a:off x="5938838" y="985838"/>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 name="Line 8"/>
            <p:cNvSpPr>
              <a:spLocks noChangeShapeType="1"/>
            </p:cNvSpPr>
            <p:nvPr/>
          </p:nvSpPr>
          <p:spPr bwMode="auto">
            <a:xfrm flipH="1">
              <a:off x="1103313" y="57261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 name="Line 9"/>
            <p:cNvSpPr>
              <a:spLocks noChangeShapeType="1"/>
            </p:cNvSpPr>
            <p:nvPr/>
          </p:nvSpPr>
          <p:spPr bwMode="auto">
            <a:xfrm>
              <a:off x="5938838" y="5726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 name="Rectangle 10"/>
            <p:cNvSpPr>
              <a:spLocks noChangeArrowheads="1"/>
            </p:cNvSpPr>
            <p:nvPr/>
          </p:nvSpPr>
          <p:spPr bwMode="auto">
            <a:xfrm>
              <a:off x="746125" y="5616575"/>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0" name="Line 11"/>
            <p:cNvSpPr>
              <a:spLocks noChangeShapeType="1"/>
            </p:cNvSpPr>
            <p:nvPr/>
          </p:nvSpPr>
          <p:spPr bwMode="auto">
            <a:xfrm flipH="1">
              <a:off x="1103313" y="5133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Line 12"/>
            <p:cNvSpPr>
              <a:spLocks noChangeShapeType="1"/>
            </p:cNvSpPr>
            <p:nvPr/>
          </p:nvSpPr>
          <p:spPr bwMode="auto">
            <a:xfrm>
              <a:off x="5938838" y="5133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Rectangle 13"/>
            <p:cNvSpPr>
              <a:spLocks noChangeArrowheads="1"/>
            </p:cNvSpPr>
            <p:nvPr/>
          </p:nvSpPr>
          <p:spPr bwMode="auto">
            <a:xfrm>
              <a:off x="746125" y="502285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70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3" name="Line 14"/>
            <p:cNvSpPr>
              <a:spLocks noChangeShapeType="1"/>
            </p:cNvSpPr>
            <p:nvPr/>
          </p:nvSpPr>
          <p:spPr bwMode="auto">
            <a:xfrm flipH="1">
              <a:off x="1103313" y="454025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4" name="Line 15"/>
            <p:cNvSpPr>
              <a:spLocks noChangeShapeType="1"/>
            </p:cNvSpPr>
            <p:nvPr/>
          </p:nvSpPr>
          <p:spPr bwMode="auto">
            <a:xfrm>
              <a:off x="5938838" y="45402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5" name="Rectangle 16"/>
            <p:cNvSpPr>
              <a:spLocks noChangeArrowheads="1"/>
            </p:cNvSpPr>
            <p:nvPr/>
          </p:nvSpPr>
          <p:spPr bwMode="auto">
            <a:xfrm>
              <a:off x="746125" y="4430713"/>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80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6" name="Line 17"/>
            <p:cNvSpPr>
              <a:spLocks noChangeShapeType="1"/>
            </p:cNvSpPr>
            <p:nvPr/>
          </p:nvSpPr>
          <p:spPr bwMode="auto">
            <a:xfrm flipH="1">
              <a:off x="1103313" y="39481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18"/>
            <p:cNvSpPr>
              <a:spLocks noChangeShapeType="1"/>
            </p:cNvSpPr>
            <p:nvPr/>
          </p:nvSpPr>
          <p:spPr bwMode="auto">
            <a:xfrm>
              <a:off x="5938838" y="3948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Rectangle 19"/>
            <p:cNvSpPr>
              <a:spLocks noChangeArrowheads="1"/>
            </p:cNvSpPr>
            <p:nvPr/>
          </p:nvSpPr>
          <p:spPr bwMode="auto">
            <a:xfrm>
              <a:off x="746125" y="3838575"/>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79" name="Line 20"/>
            <p:cNvSpPr>
              <a:spLocks noChangeShapeType="1"/>
            </p:cNvSpPr>
            <p:nvPr/>
          </p:nvSpPr>
          <p:spPr bwMode="auto">
            <a:xfrm flipH="1">
              <a:off x="1103313" y="3355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21"/>
            <p:cNvSpPr>
              <a:spLocks noChangeShapeType="1"/>
            </p:cNvSpPr>
            <p:nvPr/>
          </p:nvSpPr>
          <p:spPr bwMode="auto">
            <a:xfrm>
              <a:off x="5938838" y="3355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Rectangle 22"/>
            <p:cNvSpPr>
              <a:spLocks noChangeArrowheads="1"/>
            </p:cNvSpPr>
            <p:nvPr/>
          </p:nvSpPr>
          <p:spPr bwMode="auto">
            <a:xfrm>
              <a:off x="627063" y="3246438"/>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100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2" name="Line 23"/>
            <p:cNvSpPr>
              <a:spLocks noChangeShapeType="1"/>
            </p:cNvSpPr>
            <p:nvPr/>
          </p:nvSpPr>
          <p:spPr bwMode="auto">
            <a:xfrm flipH="1">
              <a:off x="1103313" y="27638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24"/>
            <p:cNvSpPr>
              <a:spLocks noChangeShapeType="1"/>
            </p:cNvSpPr>
            <p:nvPr/>
          </p:nvSpPr>
          <p:spPr bwMode="auto">
            <a:xfrm>
              <a:off x="5938838" y="27638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Rectangle 25"/>
            <p:cNvSpPr>
              <a:spLocks noChangeArrowheads="1"/>
            </p:cNvSpPr>
            <p:nvPr/>
          </p:nvSpPr>
          <p:spPr bwMode="auto">
            <a:xfrm>
              <a:off x="627063" y="2654300"/>
              <a:ext cx="34932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110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5" name="Line 26"/>
            <p:cNvSpPr>
              <a:spLocks noChangeShapeType="1"/>
            </p:cNvSpPr>
            <p:nvPr/>
          </p:nvSpPr>
          <p:spPr bwMode="auto">
            <a:xfrm flipH="1">
              <a:off x="1103313" y="217170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27"/>
            <p:cNvSpPr>
              <a:spLocks noChangeShapeType="1"/>
            </p:cNvSpPr>
            <p:nvPr/>
          </p:nvSpPr>
          <p:spPr bwMode="auto">
            <a:xfrm>
              <a:off x="5938838" y="217170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Rectangle 28"/>
            <p:cNvSpPr>
              <a:spLocks noChangeArrowheads="1"/>
            </p:cNvSpPr>
            <p:nvPr/>
          </p:nvSpPr>
          <p:spPr bwMode="auto">
            <a:xfrm>
              <a:off x="627063" y="2060575"/>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120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88" name="Line 29"/>
            <p:cNvSpPr>
              <a:spLocks noChangeShapeType="1"/>
            </p:cNvSpPr>
            <p:nvPr/>
          </p:nvSpPr>
          <p:spPr bwMode="auto">
            <a:xfrm flipH="1">
              <a:off x="1103313" y="157797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30"/>
            <p:cNvSpPr>
              <a:spLocks noChangeShapeType="1"/>
            </p:cNvSpPr>
            <p:nvPr/>
          </p:nvSpPr>
          <p:spPr bwMode="auto">
            <a:xfrm>
              <a:off x="5938838" y="15779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Rectangle 31"/>
            <p:cNvSpPr>
              <a:spLocks noChangeArrowheads="1"/>
            </p:cNvSpPr>
            <p:nvPr/>
          </p:nvSpPr>
          <p:spPr bwMode="auto">
            <a:xfrm>
              <a:off x="627063" y="1468438"/>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130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1" name="Line 32"/>
            <p:cNvSpPr>
              <a:spLocks noChangeShapeType="1"/>
            </p:cNvSpPr>
            <p:nvPr/>
          </p:nvSpPr>
          <p:spPr bwMode="auto">
            <a:xfrm flipH="1">
              <a:off x="1103313" y="9858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33"/>
            <p:cNvSpPr>
              <a:spLocks noChangeShapeType="1"/>
            </p:cNvSpPr>
            <p:nvPr/>
          </p:nvSpPr>
          <p:spPr bwMode="auto">
            <a:xfrm>
              <a:off x="5938838" y="9858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Rectangle 34"/>
            <p:cNvSpPr>
              <a:spLocks noChangeArrowheads="1"/>
            </p:cNvSpPr>
            <p:nvPr/>
          </p:nvSpPr>
          <p:spPr bwMode="auto">
            <a:xfrm>
              <a:off x="627063" y="876300"/>
              <a:ext cx="365485"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140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4" name="Rectangle 35"/>
            <p:cNvSpPr>
              <a:spLocks noChangeArrowheads="1"/>
            </p:cNvSpPr>
            <p:nvPr/>
          </p:nvSpPr>
          <p:spPr bwMode="auto">
            <a:xfrm rot="16200000">
              <a:off x="-838321" y="3203674"/>
              <a:ext cx="2651367"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Height</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95" name="Line 36"/>
            <p:cNvSpPr>
              <a:spLocks noChangeShapeType="1"/>
            </p:cNvSpPr>
            <p:nvPr/>
          </p:nvSpPr>
          <p:spPr bwMode="auto">
            <a:xfrm>
              <a:off x="1198563" y="5726113"/>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Line 37"/>
            <p:cNvSpPr>
              <a:spLocks noChangeShapeType="1"/>
            </p:cNvSpPr>
            <p:nvPr/>
          </p:nvSpPr>
          <p:spPr bwMode="auto">
            <a:xfrm>
              <a:off x="1198563" y="985838"/>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Line 38"/>
            <p:cNvSpPr>
              <a:spLocks noChangeShapeType="1"/>
            </p:cNvSpPr>
            <p:nvPr/>
          </p:nvSpPr>
          <p:spPr bwMode="auto">
            <a:xfrm>
              <a:off x="1495425"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39"/>
            <p:cNvSpPr>
              <a:spLocks noChangeShapeType="1"/>
            </p:cNvSpPr>
            <p:nvPr/>
          </p:nvSpPr>
          <p:spPr bwMode="auto">
            <a:xfrm flipV="1">
              <a:off x="1495425"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Rectangle 40"/>
            <p:cNvSpPr>
              <a:spLocks noChangeArrowheads="1"/>
            </p:cNvSpPr>
            <p:nvPr/>
          </p:nvSpPr>
          <p:spPr bwMode="auto">
            <a:xfrm>
              <a:off x="1328738"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00" name="Line 41"/>
            <p:cNvSpPr>
              <a:spLocks noChangeShapeType="1"/>
            </p:cNvSpPr>
            <p:nvPr/>
          </p:nvSpPr>
          <p:spPr bwMode="auto">
            <a:xfrm>
              <a:off x="2382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42"/>
            <p:cNvSpPr>
              <a:spLocks noChangeShapeType="1"/>
            </p:cNvSpPr>
            <p:nvPr/>
          </p:nvSpPr>
          <p:spPr bwMode="auto">
            <a:xfrm flipV="1">
              <a:off x="2382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Rectangle 43"/>
            <p:cNvSpPr>
              <a:spLocks noChangeArrowheads="1"/>
            </p:cNvSpPr>
            <p:nvPr/>
          </p:nvSpPr>
          <p:spPr bwMode="auto">
            <a:xfrm>
              <a:off x="2216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30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03" name="Line 44"/>
            <p:cNvSpPr>
              <a:spLocks noChangeShapeType="1"/>
            </p:cNvSpPr>
            <p:nvPr/>
          </p:nvSpPr>
          <p:spPr bwMode="auto">
            <a:xfrm>
              <a:off x="3271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Line 45"/>
            <p:cNvSpPr>
              <a:spLocks noChangeShapeType="1"/>
            </p:cNvSpPr>
            <p:nvPr/>
          </p:nvSpPr>
          <p:spPr bwMode="auto">
            <a:xfrm flipV="1">
              <a:off x="3271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Rectangle 46"/>
            <p:cNvSpPr>
              <a:spLocks noChangeArrowheads="1"/>
            </p:cNvSpPr>
            <p:nvPr/>
          </p:nvSpPr>
          <p:spPr bwMode="auto">
            <a:xfrm>
              <a:off x="3105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45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06" name="Line 47"/>
            <p:cNvSpPr>
              <a:spLocks noChangeShapeType="1"/>
            </p:cNvSpPr>
            <p:nvPr/>
          </p:nvSpPr>
          <p:spPr bwMode="auto">
            <a:xfrm>
              <a:off x="4160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Line 48"/>
            <p:cNvSpPr>
              <a:spLocks noChangeShapeType="1"/>
            </p:cNvSpPr>
            <p:nvPr/>
          </p:nvSpPr>
          <p:spPr bwMode="auto">
            <a:xfrm flipV="1">
              <a:off x="4160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Rectangle 49"/>
            <p:cNvSpPr>
              <a:spLocks noChangeArrowheads="1"/>
            </p:cNvSpPr>
            <p:nvPr/>
          </p:nvSpPr>
          <p:spPr bwMode="auto">
            <a:xfrm>
              <a:off x="3994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09" name="Line 50"/>
            <p:cNvSpPr>
              <a:spLocks noChangeShapeType="1"/>
            </p:cNvSpPr>
            <p:nvPr/>
          </p:nvSpPr>
          <p:spPr bwMode="auto">
            <a:xfrm>
              <a:off x="5049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Line 51"/>
            <p:cNvSpPr>
              <a:spLocks noChangeShapeType="1"/>
            </p:cNvSpPr>
            <p:nvPr/>
          </p:nvSpPr>
          <p:spPr bwMode="auto">
            <a:xfrm flipV="1">
              <a:off x="5049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Rectangle 52"/>
            <p:cNvSpPr>
              <a:spLocks noChangeArrowheads="1"/>
            </p:cNvSpPr>
            <p:nvPr/>
          </p:nvSpPr>
          <p:spPr bwMode="auto">
            <a:xfrm>
              <a:off x="4883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75</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2" name="Line 53"/>
            <p:cNvSpPr>
              <a:spLocks noChangeShapeType="1"/>
            </p:cNvSpPr>
            <p:nvPr/>
          </p:nvSpPr>
          <p:spPr bwMode="auto">
            <a:xfrm>
              <a:off x="5938838" y="5726113"/>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54"/>
            <p:cNvSpPr>
              <a:spLocks noChangeShapeType="1"/>
            </p:cNvSpPr>
            <p:nvPr/>
          </p:nvSpPr>
          <p:spPr bwMode="auto">
            <a:xfrm flipV="1">
              <a:off x="5938838" y="892175"/>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Rectangle 55"/>
            <p:cNvSpPr>
              <a:spLocks noChangeArrowheads="1"/>
            </p:cNvSpPr>
            <p:nvPr/>
          </p:nvSpPr>
          <p:spPr bwMode="auto">
            <a:xfrm>
              <a:off x="5772150" y="5842000"/>
              <a:ext cx="243656" cy="261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17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90</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5" name="Rectangle 56"/>
            <p:cNvSpPr>
              <a:spLocks noChangeArrowheads="1"/>
            </p:cNvSpPr>
            <p:nvPr/>
          </p:nvSpPr>
          <p:spPr bwMode="auto">
            <a:xfrm>
              <a:off x="2281238" y="6065838"/>
              <a:ext cx="2467342"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0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Yield</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6" name="Oval 93"/>
            <p:cNvSpPr>
              <a:spLocks noChangeArrowheads="1"/>
            </p:cNvSpPr>
            <p:nvPr/>
          </p:nvSpPr>
          <p:spPr bwMode="auto">
            <a:xfrm>
              <a:off x="3136900" y="3814763"/>
              <a:ext cx="150813" cy="149225"/>
            </a:xfrm>
            <a:prstGeom prst="ellipse">
              <a:avLst/>
            </a:pr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Oval 94"/>
            <p:cNvSpPr>
              <a:spLocks noChangeArrowheads="1"/>
            </p:cNvSpPr>
            <p:nvPr/>
          </p:nvSpPr>
          <p:spPr bwMode="auto">
            <a:xfrm>
              <a:off x="2308225" y="3814763"/>
              <a:ext cx="149225" cy="149225"/>
            </a:xfrm>
            <a:prstGeom prst="ellipse">
              <a:avLst/>
            </a:prstGeom>
            <a:noFill/>
            <a:ln w="30163">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Oval 95"/>
            <p:cNvSpPr>
              <a:spLocks noChangeArrowheads="1"/>
            </p:cNvSpPr>
            <p:nvPr/>
          </p:nvSpPr>
          <p:spPr bwMode="auto">
            <a:xfrm>
              <a:off x="3136900" y="3222625"/>
              <a:ext cx="150813" cy="149225"/>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Oval 96"/>
            <p:cNvSpPr>
              <a:spLocks noChangeArrowheads="1"/>
            </p:cNvSpPr>
            <p:nvPr/>
          </p:nvSpPr>
          <p:spPr bwMode="auto">
            <a:xfrm>
              <a:off x="3848100" y="3341688"/>
              <a:ext cx="149225" cy="149225"/>
            </a:xfrm>
            <a:prstGeom prst="ellipse">
              <a:avLst/>
            </a:prstGeom>
            <a:noFill/>
            <a:ln w="30163">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Oval 97"/>
            <p:cNvSpPr>
              <a:spLocks noChangeArrowheads="1"/>
            </p:cNvSpPr>
            <p:nvPr/>
          </p:nvSpPr>
          <p:spPr bwMode="auto">
            <a:xfrm>
              <a:off x="4678363" y="2747963"/>
              <a:ext cx="149225" cy="150813"/>
            </a:xfrm>
            <a:prstGeom prst="ellipse">
              <a:avLst/>
            </a:prstGeom>
            <a:noFill/>
            <a:ln w="30163">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Oval 98"/>
            <p:cNvSpPr>
              <a:spLocks noChangeArrowheads="1"/>
            </p:cNvSpPr>
            <p:nvPr/>
          </p:nvSpPr>
          <p:spPr bwMode="auto">
            <a:xfrm>
              <a:off x="3848100" y="2747963"/>
              <a:ext cx="149225" cy="150813"/>
            </a:xfrm>
            <a:prstGeom prst="ellipse">
              <a:avLst/>
            </a:pr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Rectangle 101"/>
            <p:cNvSpPr>
              <a:spLocks noChangeArrowheads="1"/>
            </p:cNvSpPr>
            <p:nvPr/>
          </p:nvSpPr>
          <p:spPr bwMode="auto">
            <a:xfrm>
              <a:off x="1316708" y="1039917"/>
              <a:ext cx="3377528" cy="353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altLang="en-US" sz="2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 Environments:   r=0.822</a:t>
              </a:r>
              <a:endParaRPr kumimoji="0" lang="en-GB" altLang="en-US" sz="18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grpSp>
      <p:sp>
        <p:nvSpPr>
          <p:cNvPr id="123" name="Oval 57"/>
          <p:cNvSpPr>
            <a:spLocks noChangeArrowheads="1"/>
          </p:cNvSpPr>
          <p:nvPr/>
        </p:nvSpPr>
        <p:spPr bwMode="auto">
          <a:xfrm>
            <a:off x="8943078" y="4169879"/>
            <a:ext cx="163536" cy="164421"/>
          </a:xfrm>
          <a:prstGeom prst="ellipse">
            <a:avLst/>
          </a:prstGeom>
          <a:solidFill>
            <a:srgbClr val="7F7F7F">
              <a:alpha val="36078"/>
            </a:srgbClr>
          </a:solidFill>
          <a:ln w="30163">
            <a:solidFill>
              <a:srgbClr val="007033"/>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2" name="TextBox 1"/>
          <p:cNvSpPr txBox="1"/>
          <p:nvPr/>
        </p:nvSpPr>
        <p:spPr>
          <a:xfrm>
            <a:off x="46182" y="546101"/>
            <a:ext cx="1205345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correlation between the means (</a:t>
            </a:r>
            <a:r>
              <a:rPr lang="en-GB" dirty="0">
                <a:solidFill>
                  <a:schemeClr val="tx1">
                    <a:lumMod val="50000"/>
                    <a:lumOff val="50000"/>
                  </a:schemeClr>
                </a:solidFill>
                <a:latin typeface="Arial" panose="020B0604020202020204" pitchFamily="34" charset="0"/>
                <a:cs typeface="Arial" panose="020B0604020202020204" pitchFamily="34" charset="0"/>
              </a:rPr>
              <a:t>or effects</a:t>
            </a:r>
            <a:r>
              <a:rPr lang="en-GB" dirty="0">
                <a:latin typeface="Arial" panose="020B0604020202020204" pitchFamily="34" charset="0"/>
                <a:cs typeface="Arial" panose="020B0604020202020204" pitchFamily="34" charset="0"/>
              </a:rPr>
              <a:t>) of the six environments on Yield and on Plant height was </a:t>
            </a:r>
          </a:p>
          <a:p>
            <a:r>
              <a:rPr lang="en-GB" dirty="0">
                <a:latin typeface="Arial" panose="020B0604020202020204" pitchFamily="34" charset="0"/>
                <a:cs typeface="Arial" panose="020B0604020202020204" pitchFamily="34" charset="0"/>
              </a:rPr>
              <a:t>r=0.822. This is a proxy of the purely </a:t>
            </a:r>
            <a:r>
              <a:rPr lang="en-GB" dirty="0">
                <a:solidFill>
                  <a:srgbClr val="0000FF"/>
                </a:solidFill>
                <a:latin typeface="Arial" panose="020B0604020202020204" pitchFamily="34" charset="0"/>
                <a:cs typeface="Arial" panose="020B0604020202020204" pitchFamily="34" charset="0"/>
              </a:rPr>
              <a:t>environment-caused correlation </a:t>
            </a:r>
            <a:r>
              <a:rPr lang="en-GB" dirty="0">
                <a:latin typeface="Arial" panose="020B0604020202020204" pitchFamily="34" charset="0"/>
                <a:cs typeface="Arial" panose="020B0604020202020204" pitchFamily="34" charset="0"/>
              </a:rPr>
              <a:t>between the traits (right diagram).</a:t>
            </a:r>
          </a:p>
        </p:txBody>
      </p:sp>
      <p:sp>
        <p:nvSpPr>
          <p:cNvPr id="6" name="Textfeld 5"/>
          <p:cNvSpPr txBox="1"/>
          <p:nvPr/>
        </p:nvSpPr>
        <p:spPr>
          <a:xfrm>
            <a:off x="11134664" y="379915"/>
            <a:ext cx="78217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14</a:t>
            </a:fld>
            <a:endParaRPr lang="en-GB" sz="2400" dirty="0">
              <a:latin typeface="Arial" panose="020B0604020202020204" pitchFamily="34" charset="0"/>
              <a:cs typeface="Arial" panose="020B0604020202020204" pitchFamily="34" charset="0"/>
            </a:endParaRPr>
          </a:p>
        </p:txBody>
      </p:sp>
      <p:sp>
        <p:nvSpPr>
          <p:cNvPr id="124" name="Rectangle 123">
            <a:extLst>
              <a:ext uri="{FF2B5EF4-FFF2-40B4-BE49-F238E27FC236}">
                <a16:creationId xmlns:a16="http://schemas.microsoft.com/office/drawing/2014/main" id="{CA5C58C2-368B-4F72-A4A4-26FA712C68BA}"/>
              </a:ext>
            </a:extLst>
          </p:cNvPr>
          <p:cNvSpPr/>
          <p:nvPr/>
        </p:nvSpPr>
        <p:spPr>
          <a:xfrm>
            <a:off x="46182" y="1250111"/>
            <a:ext cx="5940118" cy="5552469"/>
          </a:xfrm>
          <a:prstGeom prst="rect">
            <a:avLst/>
          </a:prstGeom>
          <a:solidFill>
            <a:srgbClr val="FFFFFF">
              <a:alpha val="52157"/>
            </a:srgbClr>
          </a:solidFill>
          <a:ln>
            <a:solidFill>
              <a:schemeClr val="bg1"/>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2516895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23"/>
                                        </p:tgtEl>
                                        <p:attrNameLst>
                                          <p:attrName>style.visibility</p:attrName>
                                        </p:attrNameLst>
                                      </p:cBhvr>
                                      <p:to>
                                        <p:strVal val="visible"/>
                                      </p:to>
                                    </p:set>
                                    <p:animEffect transition="in" filter="wipe(down)">
                                      <p:cBhvr>
                                        <p:cTn id="7" dur="580">
                                          <p:stCondLst>
                                            <p:cond delay="0"/>
                                          </p:stCondLst>
                                        </p:cTn>
                                        <p:tgtEl>
                                          <p:spTgt spid="123"/>
                                        </p:tgtEl>
                                      </p:cBhvr>
                                    </p:animEffect>
                                    <p:anim calcmode="lin" valueType="num">
                                      <p:cBhvr>
                                        <p:cTn id="8" dur="1822" tmFilter="0,0; 0.14,0.36; 0.43,0.73; 0.71,0.91; 1.0,1.0">
                                          <p:stCondLst>
                                            <p:cond delay="0"/>
                                          </p:stCondLst>
                                        </p:cTn>
                                        <p:tgtEl>
                                          <p:spTgt spid="1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23"/>
                                        </p:tgtEl>
                                        <p:attrNameLst>
                                          <p:attrName>ppt_y</p:attrName>
                                        </p:attrNameLst>
                                      </p:cBhvr>
                                      <p:tavLst>
                                        <p:tav tm="0" fmla="#ppt_y-sin(pi*$)/81">
                                          <p:val>
                                            <p:fltVal val="0"/>
                                          </p:val>
                                        </p:tav>
                                        <p:tav tm="100000">
                                          <p:val>
                                            <p:fltVal val="1"/>
                                          </p:val>
                                        </p:tav>
                                      </p:tavLst>
                                    </p:anim>
                                    <p:animScale>
                                      <p:cBhvr>
                                        <p:cTn id="13" dur="26">
                                          <p:stCondLst>
                                            <p:cond delay="650"/>
                                          </p:stCondLst>
                                        </p:cTn>
                                        <p:tgtEl>
                                          <p:spTgt spid="123"/>
                                        </p:tgtEl>
                                      </p:cBhvr>
                                      <p:to x="100000" y="60000"/>
                                    </p:animScale>
                                    <p:animScale>
                                      <p:cBhvr>
                                        <p:cTn id="14" dur="166" decel="50000">
                                          <p:stCondLst>
                                            <p:cond delay="676"/>
                                          </p:stCondLst>
                                        </p:cTn>
                                        <p:tgtEl>
                                          <p:spTgt spid="123"/>
                                        </p:tgtEl>
                                      </p:cBhvr>
                                      <p:to x="100000" y="100000"/>
                                    </p:animScale>
                                    <p:animScale>
                                      <p:cBhvr>
                                        <p:cTn id="15" dur="26">
                                          <p:stCondLst>
                                            <p:cond delay="1312"/>
                                          </p:stCondLst>
                                        </p:cTn>
                                        <p:tgtEl>
                                          <p:spTgt spid="123"/>
                                        </p:tgtEl>
                                      </p:cBhvr>
                                      <p:to x="100000" y="80000"/>
                                    </p:animScale>
                                    <p:animScale>
                                      <p:cBhvr>
                                        <p:cTn id="16" dur="166" decel="50000">
                                          <p:stCondLst>
                                            <p:cond delay="1338"/>
                                          </p:stCondLst>
                                        </p:cTn>
                                        <p:tgtEl>
                                          <p:spTgt spid="123"/>
                                        </p:tgtEl>
                                      </p:cBhvr>
                                      <p:to x="100000" y="100000"/>
                                    </p:animScale>
                                    <p:animScale>
                                      <p:cBhvr>
                                        <p:cTn id="17" dur="26">
                                          <p:stCondLst>
                                            <p:cond delay="1642"/>
                                          </p:stCondLst>
                                        </p:cTn>
                                        <p:tgtEl>
                                          <p:spTgt spid="123"/>
                                        </p:tgtEl>
                                      </p:cBhvr>
                                      <p:to x="100000" y="90000"/>
                                    </p:animScale>
                                    <p:animScale>
                                      <p:cBhvr>
                                        <p:cTn id="18" dur="166" decel="50000">
                                          <p:stCondLst>
                                            <p:cond delay="1668"/>
                                          </p:stCondLst>
                                        </p:cTn>
                                        <p:tgtEl>
                                          <p:spTgt spid="123"/>
                                        </p:tgtEl>
                                      </p:cBhvr>
                                      <p:to x="100000" y="100000"/>
                                    </p:animScale>
                                    <p:animScale>
                                      <p:cBhvr>
                                        <p:cTn id="19" dur="26">
                                          <p:stCondLst>
                                            <p:cond delay="1808"/>
                                          </p:stCondLst>
                                        </p:cTn>
                                        <p:tgtEl>
                                          <p:spTgt spid="123"/>
                                        </p:tgtEl>
                                      </p:cBhvr>
                                      <p:to x="100000" y="95000"/>
                                    </p:animScale>
                                    <p:animScale>
                                      <p:cBhvr>
                                        <p:cTn id="20" dur="166" decel="50000">
                                          <p:stCondLst>
                                            <p:cond delay="1834"/>
                                          </p:stCondLst>
                                        </p:cTn>
                                        <p:tgtEl>
                                          <p:spTgt spid="123"/>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6108879" y="5761567"/>
            <a:ext cx="6023020" cy="92333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cs typeface="Arial" panose="020B0604020202020204" pitchFamily="34" charset="0"/>
              </a:rPr>
              <a:t>Having the same </a:t>
            </a:r>
            <a:r>
              <a:rPr lang="en-GB" dirty="0" err="1">
                <a:solidFill>
                  <a:schemeClr val="tx1">
                    <a:lumMod val="50000"/>
                    <a:lumOff val="50000"/>
                  </a:schemeClr>
                </a:solidFill>
                <a:latin typeface="Arial" panose="020B0604020202020204" pitchFamily="34" charset="0"/>
                <a:cs typeface="Arial" panose="020B0604020202020204" pitchFamily="34" charset="0"/>
              </a:rPr>
              <a:t>GxE</a:t>
            </a:r>
            <a:r>
              <a:rPr lang="en-GB" dirty="0">
                <a:solidFill>
                  <a:schemeClr val="tx1">
                    <a:lumMod val="50000"/>
                    <a:lumOff val="50000"/>
                  </a:schemeClr>
                </a:solidFill>
                <a:latin typeface="Arial" panose="020B0604020202020204" pitchFamily="34" charset="0"/>
                <a:cs typeface="Arial" panose="020B0604020202020204" pitchFamily="34" charset="0"/>
              </a:rPr>
              <a:t> effects in both traits is, here, for didactic reasons only. I'm really not saying that this is a must-have or usual or expected outcome.</a:t>
            </a:r>
          </a:p>
        </p:txBody>
      </p:sp>
      <p:sp>
        <p:nvSpPr>
          <p:cNvPr id="95" name="Rectangle 94"/>
          <p:cNvSpPr/>
          <p:nvPr/>
        </p:nvSpPr>
        <p:spPr>
          <a:xfrm>
            <a:off x="0" y="1451020"/>
            <a:ext cx="6070242" cy="5220236"/>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15</a:t>
            </a:fld>
            <a:endParaRPr lang="en-GB" sz="2400" dirty="0">
              <a:latin typeface="Arial" panose="020B0604020202020204" pitchFamily="34" charset="0"/>
              <a:cs typeface="Arial" panose="020B0604020202020204" pitchFamily="34" charset="0"/>
            </a:endParaRPr>
          </a:p>
        </p:txBody>
      </p:sp>
      <p:graphicFrame>
        <p:nvGraphicFramePr>
          <p:cNvPr id="3" name="Object 2"/>
          <p:cNvGraphicFramePr>
            <a:graphicFrameLocks noChangeAspect="1"/>
          </p:cNvGraphicFramePr>
          <p:nvPr>
            <p:extLst>
              <p:ext uri="{D42A27DB-BD31-4B8C-83A1-F6EECF244321}">
                <p14:modId xmlns:p14="http://schemas.microsoft.com/office/powerpoint/2010/main" val="2188190909"/>
              </p:ext>
            </p:extLst>
          </p:nvPr>
        </p:nvGraphicFramePr>
        <p:xfrm>
          <a:off x="72497" y="1505480"/>
          <a:ext cx="9059862" cy="4624387"/>
        </p:xfrm>
        <a:graphic>
          <a:graphicData uri="http://schemas.openxmlformats.org/presentationml/2006/ole">
            <mc:AlternateContent xmlns:mc="http://schemas.openxmlformats.org/markup-compatibility/2006">
              <mc:Choice xmlns:v="urn:schemas-microsoft-com:vml" Requires="v">
                <p:oleObj spid="_x0000_s18462" name="Document" r:id="rId3" imgW="9060039" imgH="4624545" progId="Word.Document.12">
                  <p:link updateAutomatic="1"/>
                </p:oleObj>
              </mc:Choice>
              <mc:Fallback>
                <p:oleObj name="Document" r:id="rId3" imgW="9060039" imgH="4624545" progId="Word.Document.12">
                  <p:link updateAutomatic="1"/>
                  <p:pic>
                    <p:nvPicPr>
                      <p:cNvPr id="3" name="Object 2"/>
                      <p:cNvPicPr/>
                      <p:nvPr/>
                    </p:nvPicPr>
                    <p:blipFill>
                      <a:blip r:embed="rId4"/>
                      <a:stretch>
                        <a:fillRect/>
                      </a:stretch>
                    </p:blipFill>
                    <p:spPr>
                      <a:xfrm>
                        <a:off x="72497" y="1505480"/>
                        <a:ext cx="9059862" cy="4624387"/>
                      </a:xfrm>
                      <a:prstGeom prst="rect">
                        <a:avLst/>
                      </a:prstGeom>
                    </p:spPr>
                  </p:pic>
                </p:oleObj>
              </mc:Fallback>
            </mc:AlternateContent>
          </a:graphicData>
        </a:graphic>
      </p:graphicFrame>
      <p:sp>
        <p:nvSpPr>
          <p:cNvPr id="6" name="TextBox 5"/>
          <p:cNvSpPr txBox="1"/>
          <p:nvPr/>
        </p:nvSpPr>
        <p:spPr>
          <a:xfrm>
            <a:off x="859367" y="5875867"/>
            <a:ext cx="4415366"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Correlation coefficient between the </a:t>
            </a:r>
            <a:r>
              <a:rPr lang="en-GB" dirty="0">
                <a:solidFill>
                  <a:schemeClr val="tx1">
                    <a:lumMod val="50000"/>
                    <a:lumOff val="50000"/>
                  </a:schemeClr>
                </a:solidFill>
                <a:latin typeface="Arial" panose="020B0604020202020204" pitchFamily="34" charset="0"/>
                <a:cs typeface="Arial" panose="020B0604020202020204" pitchFamily="34" charset="0"/>
              </a:rPr>
              <a:t>effect</a:t>
            </a:r>
            <a:r>
              <a:rPr lang="en-GB" dirty="0">
                <a:latin typeface="Arial" panose="020B0604020202020204" pitchFamily="34" charset="0"/>
                <a:cs typeface="Arial" panose="020B0604020202020204" pitchFamily="34" charset="0"/>
              </a:rPr>
              <a:t> of six cultivars (genetic effects): r = 0.722</a:t>
            </a:r>
          </a:p>
        </p:txBody>
      </p:sp>
      <p:grpSp>
        <p:nvGrpSpPr>
          <p:cNvPr id="41" name="Group 40"/>
          <p:cNvGrpSpPr/>
          <p:nvPr/>
        </p:nvGrpSpPr>
        <p:grpSpPr>
          <a:xfrm>
            <a:off x="859367" y="3902299"/>
            <a:ext cx="94633" cy="2296734"/>
            <a:chOff x="859367" y="3902299"/>
            <a:chExt cx="94633" cy="2296734"/>
          </a:xfrm>
        </p:grpSpPr>
        <p:cxnSp>
          <p:nvCxnSpPr>
            <p:cNvPr id="8" name="Elbow Connector 7"/>
            <p:cNvCxnSpPr>
              <a:endCxn id="6" idx="1"/>
            </p:cNvCxnSpPr>
            <p:nvPr/>
          </p:nvCxnSpPr>
          <p:spPr>
            <a:xfrm rot="5400000">
              <a:off x="-241684" y="5003350"/>
              <a:ext cx="2296734" cy="94632"/>
            </a:xfrm>
            <a:prstGeom prst="bentConnector4">
              <a:avLst>
                <a:gd name="adj1" fmla="val -213"/>
                <a:gd name="adj2" fmla="val 341567"/>
              </a:avLst>
            </a:prstGeom>
            <a:ln w="127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8" name="Elbow Connector 37"/>
            <p:cNvCxnSpPr>
              <a:cxnSpLocks noChangeAspect="1"/>
            </p:cNvCxnSpPr>
            <p:nvPr/>
          </p:nvCxnSpPr>
          <p:spPr>
            <a:xfrm rot="5400000">
              <a:off x="684000" y="5922000"/>
              <a:ext cx="540000" cy="1"/>
            </a:xfrm>
            <a:prstGeom prst="bentConnector4">
              <a:avLst>
                <a:gd name="adj1" fmla="val -92"/>
                <a:gd name="adj2" fmla="val 22860100000"/>
              </a:avLst>
            </a:prstGeom>
            <a:ln w="127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42" name="TextBox 41"/>
          <p:cNvSpPr txBox="1"/>
          <p:nvPr/>
        </p:nvSpPr>
        <p:spPr>
          <a:xfrm>
            <a:off x="7345251" y="4861669"/>
            <a:ext cx="478664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Correlation coefficient between the </a:t>
            </a:r>
            <a:r>
              <a:rPr lang="en-GB" dirty="0">
                <a:solidFill>
                  <a:schemeClr val="tx1">
                    <a:lumMod val="50000"/>
                    <a:lumOff val="50000"/>
                  </a:schemeClr>
                </a:solidFill>
                <a:latin typeface="Arial" panose="020B0604020202020204" pitchFamily="34" charset="0"/>
                <a:cs typeface="Arial" panose="020B0604020202020204" pitchFamily="34" charset="0"/>
              </a:rPr>
              <a:t>effects</a:t>
            </a:r>
            <a:r>
              <a:rPr lang="en-GB" dirty="0">
                <a:latin typeface="Arial" panose="020B0604020202020204" pitchFamily="34" charset="0"/>
                <a:cs typeface="Arial" panose="020B0604020202020204" pitchFamily="34" charset="0"/>
              </a:rPr>
              <a:t> of the six environments: r = 0.822</a:t>
            </a:r>
          </a:p>
        </p:txBody>
      </p:sp>
      <p:cxnSp>
        <p:nvCxnSpPr>
          <p:cNvPr id="44" name="Straight Arrow Connector 43"/>
          <p:cNvCxnSpPr>
            <a:stCxn id="53" idx="3"/>
            <a:endCxn id="42" idx="1"/>
          </p:cNvCxnSpPr>
          <p:nvPr/>
        </p:nvCxnSpPr>
        <p:spPr>
          <a:xfrm>
            <a:off x="5967210" y="3180693"/>
            <a:ext cx="1378041" cy="2004142"/>
          </a:xfrm>
          <a:prstGeom prst="straightConnector1">
            <a:avLst/>
          </a:prstGeom>
          <a:ln w="127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45" name="Straight Arrow Connector 44"/>
          <p:cNvCxnSpPr>
            <a:stCxn id="57" idx="3"/>
            <a:endCxn id="42" idx="1"/>
          </p:cNvCxnSpPr>
          <p:nvPr/>
        </p:nvCxnSpPr>
        <p:spPr>
          <a:xfrm>
            <a:off x="5982821" y="4890929"/>
            <a:ext cx="1362430" cy="293906"/>
          </a:xfrm>
          <a:prstGeom prst="straightConnector1">
            <a:avLst/>
          </a:prstGeom>
          <a:ln w="12700">
            <a:solidFill>
              <a:schemeClr val="tx1"/>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51" name="Rectangle 50"/>
          <p:cNvSpPr/>
          <p:nvPr/>
        </p:nvSpPr>
        <p:spPr>
          <a:xfrm>
            <a:off x="863661" y="3804794"/>
            <a:ext cx="4399997" cy="217707"/>
          </a:xfrm>
          <a:prstGeom prst="rect">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2" name="Rectangle 51"/>
          <p:cNvSpPr/>
          <p:nvPr/>
        </p:nvSpPr>
        <p:spPr>
          <a:xfrm>
            <a:off x="864000" y="5508000"/>
            <a:ext cx="4399997" cy="217707"/>
          </a:xfrm>
          <a:prstGeom prst="rect">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3" name="Rectangle 52"/>
          <p:cNvSpPr/>
          <p:nvPr/>
        </p:nvSpPr>
        <p:spPr>
          <a:xfrm>
            <a:off x="5240389" y="2556592"/>
            <a:ext cx="726821" cy="1248202"/>
          </a:xfrm>
          <a:prstGeom prst="rect">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7" name="Rectangle 56"/>
          <p:cNvSpPr/>
          <p:nvPr/>
        </p:nvSpPr>
        <p:spPr>
          <a:xfrm>
            <a:off x="5256000" y="4266828"/>
            <a:ext cx="726821" cy="1248202"/>
          </a:xfrm>
          <a:prstGeom prst="rect">
            <a:avLst/>
          </a:prstGeom>
          <a:noFill/>
          <a:ln w="12700">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9" name="TextBox 58"/>
          <p:cNvSpPr txBox="1"/>
          <p:nvPr/>
        </p:nvSpPr>
        <p:spPr>
          <a:xfrm>
            <a:off x="72497" y="0"/>
            <a:ext cx="12059402"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interaction effects for Yield were </a:t>
            </a:r>
            <a:r>
              <a:rPr lang="en-GB" sz="2400" dirty="0">
                <a:solidFill>
                  <a:srgbClr val="C00000"/>
                </a:solidFill>
                <a:latin typeface="Arial" panose="020B0604020202020204" pitchFamily="34" charset="0"/>
                <a:cs typeface="Arial" panose="020B0604020202020204" pitchFamily="34" charset="0"/>
              </a:rPr>
              <a:t>identical</a:t>
            </a:r>
            <a:r>
              <a:rPr lang="en-GB" sz="2400" dirty="0">
                <a:latin typeface="Arial" panose="020B0604020202020204" pitchFamily="34" charset="0"/>
                <a:cs typeface="Arial" panose="020B0604020202020204" pitchFamily="34" charset="0"/>
              </a:rPr>
              <a:t> to </a:t>
            </a:r>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effects for Plant Height (</a:t>
            </a:r>
            <a:r>
              <a:rPr lang="en-GB" sz="2400" dirty="0">
                <a:solidFill>
                  <a:schemeClr val="tx1">
                    <a:lumMod val="50000"/>
                    <a:lumOff val="50000"/>
                  </a:schemeClr>
                </a:solidFill>
                <a:latin typeface="Arial" panose="020B0604020202020204" pitchFamily="34" charset="0"/>
                <a:cs typeface="Arial" panose="020B0604020202020204" pitchFamily="34" charset="0"/>
              </a:rPr>
              <a:t>to make things ‚easy‘</a:t>
            </a:r>
            <a:r>
              <a:rPr lang="en-GB" sz="2400" dirty="0">
                <a:latin typeface="Arial" panose="020B0604020202020204" pitchFamily="34" charset="0"/>
                <a:cs typeface="Arial" panose="020B0604020202020204" pitchFamily="34" charset="0"/>
              </a:rPr>
              <a:t>) … as if the specific adaptation or mis-adaptation of genotypes to any specific environment resulted in the same </a:t>
            </a:r>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effect on Yield and on Plant Height. </a:t>
            </a:r>
          </a:p>
        </p:txBody>
      </p:sp>
      <mc:AlternateContent xmlns:mc="http://schemas.openxmlformats.org/markup-compatibility/2006" xmlns:a14="http://schemas.microsoft.com/office/drawing/2010/main">
        <mc:Choice Requires="a14">
          <p:sp>
            <p:nvSpPr>
              <p:cNvPr id="60" name="TextBox 59"/>
              <p:cNvSpPr txBox="1"/>
              <p:nvPr/>
            </p:nvSpPr>
            <p:spPr>
              <a:xfrm>
                <a:off x="6108879" y="1296473"/>
                <a:ext cx="6023020" cy="2720296"/>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Based on the Cultivars and Environments main effects, we expect e.g. the performance of Cv1 at Env1 as:</a:t>
                </a:r>
              </a:p>
              <a:p>
                <a:pPr>
                  <a:lnSpc>
                    <a:spcPct val="115000"/>
                  </a:lnSpc>
                  <a:spcAft>
                    <a:spcPts val="1000"/>
                  </a:spcAft>
                </a:pPr>
                <a:r>
                  <a:rPr lang="en-GB" dirty="0">
                    <a:latin typeface="Arial" panose="020B0604020202020204" pitchFamily="34" charset="0"/>
                    <a:cs typeface="Arial" panose="020B0604020202020204" pitchFamily="34" charset="0"/>
                  </a:rPr>
                  <a:t>Yield: </a:t>
                </a:r>
                <a14:m>
                  <m:oMath xmlns:m="http://schemas.openxmlformats.org/officeDocument/2006/math">
                    <m:acc>
                      <m:accPr>
                        <m:chr m:val="̂"/>
                        <m:ctrlPr>
                          <a:rPr lang="en-GB" i="1">
                            <a:latin typeface="Cambria Math" panose="02040503050406030204" pitchFamily="18" charset="0"/>
                            <a:ea typeface="Times New Roman" panose="02020603050405020304" pitchFamily="18" charset="0"/>
                            <a:cs typeface="Arial" panose="020B0604020202020204" pitchFamily="34" charset="0"/>
                          </a:rPr>
                        </m:ctrlPr>
                      </m:accPr>
                      <m:e>
                        <m:r>
                          <m:rPr>
                            <m:sty m:val="p"/>
                          </m:rPr>
                          <a:rPr lang="en-GB">
                            <a:latin typeface="Cambria Math" panose="02040503050406030204" pitchFamily="18" charset="0"/>
                            <a:ea typeface="Times New Roman" panose="02020603050405020304" pitchFamily="18" charset="0"/>
                            <a:cs typeface="Arial" panose="020B0604020202020204" pitchFamily="34" charset="0"/>
                          </a:rPr>
                          <m:t>Y</m:t>
                        </m:r>
                      </m:e>
                    </m:acc>
                  </m:oMath>
                </a14:m>
                <a:r>
                  <a:rPr lang="en-GB" baseline="-25000" dirty="0">
                    <a:latin typeface="Arial" panose="020B0604020202020204" pitchFamily="34" charset="0"/>
                    <a:cs typeface="Arial" panose="020B0604020202020204" pitchFamily="34" charset="0"/>
                  </a:rPr>
                  <a:t>11 </a:t>
                </a:r>
                <a:r>
                  <a:rPr lang="en-GB" dirty="0">
                    <a:latin typeface="Arial" panose="020B0604020202020204" pitchFamily="34" charset="0"/>
                    <a:cs typeface="Arial" panose="020B0604020202020204" pitchFamily="34" charset="0"/>
                  </a:rPr>
                  <a:t>= 50 – 6 – 3 = 41; yet, it actually was 39, hence,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was -2.</a:t>
                </a:r>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Plant Height: </a:t>
                </a:r>
                <a14:m>
                  <m:oMath xmlns:m="http://schemas.openxmlformats.org/officeDocument/2006/math">
                    <m:acc>
                      <m:accPr>
                        <m:chr m:val="̂"/>
                        <m:ctrlPr>
                          <a:rPr lang="en-GB" i="1">
                            <a:latin typeface="Cambria Math" panose="02040503050406030204" pitchFamily="18" charset="0"/>
                            <a:ea typeface="Times New Roman" panose="02020603050405020304" pitchFamily="18" charset="0"/>
                            <a:cs typeface="Arial" panose="020B0604020202020204" pitchFamily="34" charset="0"/>
                          </a:rPr>
                        </m:ctrlPr>
                      </m:accPr>
                      <m:e>
                        <m:r>
                          <m:rPr>
                            <m:sty m:val="p"/>
                          </m:rPr>
                          <a:rPr lang="en-GB">
                            <a:latin typeface="Cambria Math" panose="02040503050406030204" pitchFamily="18" charset="0"/>
                            <a:ea typeface="Times New Roman" panose="02020603050405020304" pitchFamily="18" charset="0"/>
                            <a:cs typeface="Arial" panose="020B0604020202020204" pitchFamily="34" charset="0"/>
                          </a:rPr>
                          <m:t>Y</m:t>
                        </m:r>
                      </m:e>
                    </m:acc>
                  </m:oMath>
                </a14:m>
                <a:r>
                  <a:rPr lang="en-GB" baseline="-25000" dirty="0">
                    <a:latin typeface="Arial" panose="020B0604020202020204" pitchFamily="34" charset="0"/>
                    <a:cs typeface="Arial" panose="020B0604020202020204" pitchFamily="34" charset="0"/>
                  </a:rPr>
                  <a:t>11 </a:t>
                </a:r>
                <a:r>
                  <a:rPr lang="en-GB" dirty="0">
                    <a:latin typeface="Arial" panose="020B0604020202020204" pitchFamily="34" charset="0"/>
                    <a:cs typeface="Arial" panose="020B0604020202020204" pitchFamily="34" charset="0"/>
                  </a:rPr>
                  <a:t>= 100 – 9 +7 = 98; it actually was 96, hence,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was -2.</a:t>
                </a:r>
                <a:endParaRPr lang="en-GB" sz="1200" dirty="0">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correlation coefficient between the </a:t>
                </a:r>
                <a:r>
                  <a:rPr lang="en-GB" dirty="0">
                    <a:solidFill>
                      <a:srgbClr val="0000FF"/>
                    </a:solidFill>
                    <a:latin typeface="Arial" panose="020B0604020202020204" pitchFamily="34" charset="0"/>
                    <a:cs typeface="Arial" panose="020B0604020202020204" pitchFamily="34" charset="0"/>
                  </a:rPr>
                  <a:t>Yield </a:t>
                </a:r>
                <a:r>
                  <a:rPr lang="en-GB" dirty="0" err="1">
                    <a:solidFill>
                      <a:srgbClr val="0000FF"/>
                    </a:solidFill>
                    <a:latin typeface="Arial" panose="020B0604020202020204" pitchFamily="34" charset="0"/>
                    <a:cs typeface="Arial" panose="020B0604020202020204" pitchFamily="34" charset="0"/>
                  </a:rPr>
                  <a:t>GxE</a:t>
                </a:r>
                <a:r>
                  <a:rPr lang="en-GB" dirty="0">
                    <a:solidFill>
                      <a:srgbClr val="0000FF"/>
                    </a:solidFill>
                    <a:latin typeface="Arial" panose="020B0604020202020204" pitchFamily="34" charset="0"/>
                    <a:cs typeface="Arial" panose="020B0604020202020204" pitchFamily="34" charset="0"/>
                  </a:rPr>
                  <a:t> effects </a:t>
                </a:r>
                <a:r>
                  <a:rPr lang="en-GB" dirty="0">
                    <a:latin typeface="Arial" panose="020B0604020202020204" pitchFamily="34" charset="0"/>
                    <a:cs typeface="Arial" panose="020B0604020202020204" pitchFamily="34" charset="0"/>
                  </a:rPr>
                  <a:t>and the </a:t>
                </a:r>
                <a:r>
                  <a:rPr lang="en-GB" dirty="0">
                    <a:solidFill>
                      <a:srgbClr val="0000FF"/>
                    </a:solidFill>
                    <a:latin typeface="Arial" panose="020B0604020202020204" pitchFamily="34" charset="0"/>
                    <a:cs typeface="Arial" panose="020B0604020202020204" pitchFamily="34" charset="0"/>
                  </a:rPr>
                  <a:t>Plant Height </a:t>
                </a:r>
                <a:r>
                  <a:rPr lang="en-GB" dirty="0" err="1">
                    <a:solidFill>
                      <a:srgbClr val="0000FF"/>
                    </a:solidFill>
                    <a:latin typeface="Arial" panose="020B0604020202020204" pitchFamily="34" charset="0"/>
                    <a:cs typeface="Arial" panose="020B0604020202020204" pitchFamily="34" charset="0"/>
                  </a:rPr>
                  <a:t>GxE</a:t>
                </a:r>
                <a:r>
                  <a:rPr lang="en-GB" dirty="0">
                    <a:solidFill>
                      <a:srgbClr val="0000FF"/>
                    </a:solidFill>
                    <a:latin typeface="Arial" panose="020B0604020202020204" pitchFamily="34" charset="0"/>
                    <a:cs typeface="Arial" panose="020B0604020202020204" pitchFamily="34" charset="0"/>
                  </a:rPr>
                  <a:t> effects </a:t>
                </a:r>
                <a:r>
                  <a:rPr lang="en-GB" dirty="0">
                    <a:solidFill>
                      <a:srgbClr val="C00000"/>
                    </a:solidFill>
                    <a:latin typeface="Arial" panose="020B0604020202020204" pitchFamily="34" charset="0"/>
                    <a:cs typeface="Arial" panose="020B0604020202020204" pitchFamily="34" charset="0"/>
                  </a:rPr>
                  <a:t>was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r=1</a:t>
                </a:r>
                <a:r>
                  <a:rPr lang="en-GB" dirty="0">
                    <a:latin typeface="Arial" panose="020B0604020202020204" pitchFamily="34" charset="0"/>
                    <a:cs typeface="Arial" panose="020B0604020202020204" pitchFamily="34" charset="0"/>
                  </a:rPr>
                  <a:t>.</a:t>
                </a:r>
              </a:p>
            </p:txBody>
          </p:sp>
        </mc:Choice>
        <mc:Fallback xmlns="">
          <p:sp>
            <p:nvSpPr>
              <p:cNvPr id="60" name="TextBox 59"/>
              <p:cNvSpPr txBox="1">
                <a:spLocks noRot="1" noChangeAspect="1" noMove="1" noResize="1" noEditPoints="1" noAdjustHandles="1" noChangeArrowheads="1" noChangeShapeType="1" noTextEdit="1"/>
              </p:cNvSpPr>
              <p:nvPr/>
            </p:nvSpPr>
            <p:spPr>
              <a:xfrm>
                <a:off x="6108879" y="1296473"/>
                <a:ext cx="6023020" cy="2720296"/>
              </a:xfrm>
              <a:prstGeom prst="rect">
                <a:avLst/>
              </a:prstGeom>
              <a:blipFill>
                <a:blip r:embed="rId5"/>
                <a:stretch>
                  <a:fillRect/>
                </a:stretch>
              </a:blipFill>
              <a:effectLst>
                <a:outerShdw blurRad="50800" dist="38100" dir="2700000" algn="tl" rotWithShape="0">
                  <a:prstClr val="black">
                    <a:alpha val="40000"/>
                  </a:prstClr>
                </a:outerShdw>
              </a:effectLst>
            </p:spPr>
            <p:txBody>
              <a:bodyPr/>
              <a:lstStyle/>
              <a:p>
                <a:r>
                  <a:rPr lang="en-GB">
                    <a:noFill/>
                  </a:rPr>
                  <a:t> </a:t>
                </a:r>
              </a:p>
            </p:txBody>
          </p:sp>
        </mc:Fallback>
      </mc:AlternateContent>
    </p:spTree>
    <p:extLst>
      <p:ext uri="{BB962C8B-B14F-4D97-AF65-F5344CB8AC3E}">
        <p14:creationId xmlns:p14="http://schemas.microsoft.com/office/powerpoint/2010/main" val="151351227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Oval 66"/>
          <p:cNvSpPr>
            <a:spLocks noChangeArrowheads="1"/>
          </p:cNvSpPr>
          <p:nvPr/>
        </p:nvSpPr>
        <p:spPr bwMode="auto">
          <a:xfrm>
            <a:off x="8034338" y="-1300162"/>
            <a:ext cx="122238" cy="122237"/>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 name="Rectangle 67"/>
          <p:cNvSpPr>
            <a:spLocks noChangeArrowheads="1"/>
          </p:cNvSpPr>
          <p:nvPr/>
        </p:nvSpPr>
        <p:spPr bwMode="auto">
          <a:xfrm>
            <a:off x="7988300" y="-1514474"/>
            <a:ext cx="113814"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600" b="0" i="0" u="none" strike="noStrike" cap="none" normalizeH="0" baseline="0" dirty="0">
                <a:ln>
                  <a:noFill/>
                </a:ln>
                <a:solidFill>
                  <a:srgbClr val="000000"/>
                </a:solidFill>
                <a:effectLst/>
                <a:latin typeface="Arial" panose="020B0604020202020204" pitchFamily="34" charset="0"/>
              </a:rPr>
              <a:t>1</a:t>
            </a:r>
            <a:endParaRPr kumimoji="0" lang="en-GB" altLang="en-US" sz="1800" b="0" i="0" u="none" strike="noStrike" cap="none" normalizeH="0" baseline="0" dirty="0">
              <a:ln>
                <a:noFill/>
              </a:ln>
              <a:solidFill>
                <a:schemeClr val="tx1"/>
              </a:solidFill>
              <a:effectLst/>
              <a:latin typeface="Arial" panose="020B0604020202020204" pitchFamily="34" charset="0"/>
            </a:endParaRPr>
          </a:p>
        </p:txBody>
      </p:sp>
      <p:grpSp>
        <p:nvGrpSpPr>
          <p:cNvPr id="109" name="Group 108"/>
          <p:cNvGrpSpPr>
            <a:grpSpLocks noChangeAspect="1"/>
          </p:cNvGrpSpPr>
          <p:nvPr/>
        </p:nvGrpSpPr>
        <p:grpSpPr>
          <a:xfrm>
            <a:off x="72000" y="2124000"/>
            <a:ext cx="4773043" cy="4680000"/>
            <a:chOff x="72000" y="1050029"/>
            <a:chExt cx="5827659" cy="5714058"/>
          </a:xfrm>
        </p:grpSpPr>
        <p:sp>
          <p:nvSpPr>
            <p:cNvPr id="108" name="Rectangle 107"/>
            <p:cNvSpPr/>
            <p:nvPr/>
          </p:nvSpPr>
          <p:spPr>
            <a:xfrm>
              <a:off x="72000" y="1050029"/>
              <a:ext cx="5827659" cy="5714058"/>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500" dirty="0">
                <a:latin typeface="Arial" panose="020B0604020202020204" pitchFamily="34" charset="0"/>
                <a:cs typeface="Arial" panose="020B0604020202020204" pitchFamily="34" charset="0"/>
              </a:endParaRPr>
            </a:p>
          </p:txBody>
        </p:sp>
        <p:grpSp>
          <p:nvGrpSpPr>
            <p:cNvPr id="107" name="Group 106"/>
            <p:cNvGrpSpPr/>
            <p:nvPr/>
          </p:nvGrpSpPr>
          <p:grpSpPr>
            <a:xfrm>
              <a:off x="87812" y="1103062"/>
              <a:ext cx="5638430" cy="5606311"/>
              <a:chOff x="394071" y="669925"/>
              <a:chExt cx="5638430" cy="5606311"/>
            </a:xfrm>
          </p:grpSpPr>
          <p:grpSp>
            <p:nvGrpSpPr>
              <p:cNvPr id="99" name="Group 98"/>
              <p:cNvGrpSpPr/>
              <p:nvPr/>
            </p:nvGrpSpPr>
            <p:grpSpPr>
              <a:xfrm>
                <a:off x="394071" y="669925"/>
                <a:ext cx="5638430" cy="5606311"/>
                <a:chOff x="394071" y="669925"/>
                <a:chExt cx="5638430" cy="5606311"/>
              </a:xfrm>
            </p:grpSpPr>
            <p:sp>
              <p:nvSpPr>
                <p:cNvPr id="8" name="Line 6"/>
                <p:cNvSpPr>
                  <a:spLocks noChangeShapeType="1"/>
                </p:cNvSpPr>
                <p:nvPr/>
              </p:nvSpPr>
              <p:spPr bwMode="auto">
                <a:xfrm flipV="1">
                  <a:off x="1198563" y="914400"/>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9" name="Line 7"/>
                <p:cNvSpPr>
                  <a:spLocks noChangeShapeType="1"/>
                </p:cNvSpPr>
                <p:nvPr/>
              </p:nvSpPr>
              <p:spPr bwMode="auto">
                <a:xfrm flipV="1">
                  <a:off x="5938838" y="914400"/>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10" name="Line 8"/>
                <p:cNvSpPr>
                  <a:spLocks noChangeShapeType="1"/>
                </p:cNvSpPr>
                <p:nvPr/>
              </p:nvSpPr>
              <p:spPr bwMode="auto">
                <a:xfrm flipH="1">
                  <a:off x="1103313" y="541496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11" name="Line 9"/>
                <p:cNvSpPr>
                  <a:spLocks noChangeShapeType="1"/>
                </p:cNvSpPr>
                <p:nvPr/>
              </p:nvSpPr>
              <p:spPr bwMode="auto">
                <a:xfrm>
                  <a:off x="5938838" y="541496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12" name="Rectangle 10"/>
                <p:cNvSpPr>
                  <a:spLocks noChangeArrowheads="1"/>
                </p:cNvSpPr>
                <p:nvPr/>
              </p:nvSpPr>
              <p:spPr bwMode="auto">
                <a:xfrm>
                  <a:off x="674688" y="5305425"/>
                  <a:ext cx="340552"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-16</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13" name="Line 11"/>
                <p:cNvSpPr>
                  <a:spLocks noChangeShapeType="1"/>
                </p:cNvSpPr>
                <p:nvPr/>
              </p:nvSpPr>
              <p:spPr bwMode="auto">
                <a:xfrm flipH="1">
                  <a:off x="1103313" y="488315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14" name="Line 12"/>
                <p:cNvSpPr>
                  <a:spLocks noChangeShapeType="1"/>
                </p:cNvSpPr>
                <p:nvPr/>
              </p:nvSpPr>
              <p:spPr bwMode="auto">
                <a:xfrm>
                  <a:off x="5938838" y="48831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15" name="Rectangle 13"/>
                <p:cNvSpPr>
                  <a:spLocks noChangeArrowheads="1"/>
                </p:cNvSpPr>
                <p:nvPr/>
              </p:nvSpPr>
              <p:spPr bwMode="auto">
                <a:xfrm>
                  <a:off x="674688" y="4773613"/>
                  <a:ext cx="340552"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-12</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16" name="Line 14"/>
                <p:cNvSpPr>
                  <a:spLocks noChangeShapeType="1"/>
                </p:cNvSpPr>
                <p:nvPr/>
              </p:nvSpPr>
              <p:spPr bwMode="auto">
                <a:xfrm flipH="1">
                  <a:off x="1103313" y="4349750"/>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17" name="Line 15"/>
                <p:cNvSpPr>
                  <a:spLocks noChangeShapeType="1"/>
                </p:cNvSpPr>
                <p:nvPr/>
              </p:nvSpPr>
              <p:spPr bwMode="auto">
                <a:xfrm>
                  <a:off x="5938838" y="43497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18" name="Rectangle 16"/>
                <p:cNvSpPr>
                  <a:spLocks noChangeArrowheads="1"/>
                </p:cNvSpPr>
                <p:nvPr/>
              </p:nvSpPr>
              <p:spPr bwMode="auto">
                <a:xfrm>
                  <a:off x="795338" y="4240213"/>
                  <a:ext cx="209420"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-8</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19" name="Line 17"/>
                <p:cNvSpPr>
                  <a:spLocks noChangeShapeType="1"/>
                </p:cNvSpPr>
                <p:nvPr/>
              </p:nvSpPr>
              <p:spPr bwMode="auto">
                <a:xfrm flipH="1">
                  <a:off x="1103313" y="38179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20" name="Line 18"/>
                <p:cNvSpPr>
                  <a:spLocks noChangeShapeType="1"/>
                </p:cNvSpPr>
                <p:nvPr/>
              </p:nvSpPr>
              <p:spPr bwMode="auto">
                <a:xfrm>
                  <a:off x="5938838" y="38179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21" name="Rectangle 19"/>
                <p:cNvSpPr>
                  <a:spLocks noChangeArrowheads="1"/>
                </p:cNvSpPr>
                <p:nvPr/>
              </p:nvSpPr>
              <p:spPr bwMode="auto">
                <a:xfrm>
                  <a:off x="795338" y="3708400"/>
                  <a:ext cx="209420"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-4</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22" name="Line 20"/>
                <p:cNvSpPr>
                  <a:spLocks noChangeShapeType="1"/>
                </p:cNvSpPr>
                <p:nvPr/>
              </p:nvSpPr>
              <p:spPr bwMode="auto">
                <a:xfrm flipH="1">
                  <a:off x="1103313" y="3284538"/>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23" name="Line 21"/>
                <p:cNvSpPr>
                  <a:spLocks noChangeShapeType="1"/>
                </p:cNvSpPr>
                <p:nvPr/>
              </p:nvSpPr>
              <p:spPr bwMode="auto">
                <a:xfrm>
                  <a:off x="5938838" y="32845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24" name="Rectangle 22"/>
                <p:cNvSpPr>
                  <a:spLocks noChangeArrowheads="1"/>
                </p:cNvSpPr>
                <p:nvPr/>
              </p:nvSpPr>
              <p:spPr bwMode="auto">
                <a:xfrm>
                  <a:off x="866776" y="3175000"/>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0</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25" name="Line 23"/>
                <p:cNvSpPr>
                  <a:spLocks noChangeShapeType="1"/>
                </p:cNvSpPr>
                <p:nvPr/>
              </p:nvSpPr>
              <p:spPr bwMode="auto">
                <a:xfrm flipH="1">
                  <a:off x="1103313" y="275272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26" name="Line 24"/>
                <p:cNvSpPr>
                  <a:spLocks noChangeShapeType="1"/>
                </p:cNvSpPr>
                <p:nvPr/>
              </p:nvSpPr>
              <p:spPr bwMode="auto">
                <a:xfrm>
                  <a:off x="5938838" y="275272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27" name="Rectangle 25"/>
                <p:cNvSpPr>
                  <a:spLocks noChangeArrowheads="1"/>
                </p:cNvSpPr>
                <p:nvPr/>
              </p:nvSpPr>
              <p:spPr bwMode="auto">
                <a:xfrm>
                  <a:off x="866776" y="2643188"/>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4</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28" name="Line 26"/>
                <p:cNvSpPr>
                  <a:spLocks noChangeShapeType="1"/>
                </p:cNvSpPr>
                <p:nvPr/>
              </p:nvSpPr>
              <p:spPr bwMode="auto">
                <a:xfrm flipH="1">
                  <a:off x="1103313" y="2219325"/>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29" name="Line 27"/>
                <p:cNvSpPr>
                  <a:spLocks noChangeShapeType="1"/>
                </p:cNvSpPr>
                <p:nvPr/>
              </p:nvSpPr>
              <p:spPr bwMode="auto">
                <a:xfrm>
                  <a:off x="5938838" y="221932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30" name="Rectangle 28"/>
                <p:cNvSpPr>
                  <a:spLocks noChangeArrowheads="1"/>
                </p:cNvSpPr>
                <p:nvPr/>
              </p:nvSpPr>
              <p:spPr bwMode="auto">
                <a:xfrm>
                  <a:off x="866776" y="2109788"/>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8</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31" name="Line 29"/>
                <p:cNvSpPr>
                  <a:spLocks noChangeShapeType="1"/>
                </p:cNvSpPr>
                <p:nvPr/>
              </p:nvSpPr>
              <p:spPr bwMode="auto">
                <a:xfrm flipH="1">
                  <a:off x="1103313" y="16875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32" name="Line 30"/>
                <p:cNvSpPr>
                  <a:spLocks noChangeShapeType="1"/>
                </p:cNvSpPr>
                <p:nvPr/>
              </p:nvSpPr>
              <p:spPr bwMode="auto">
                <a:xfrm>
                  <a:off x="5938838" y="16875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33" name="Rectangle 31"/>
                <p:cNvSpPr>
                  <a:spLocks noChangeArrowheads="1"/>
                </p:cNvSpPr>
                <p:nvPr/>
              </p:nvSpPr>
              <p:spPr bwMode="auto">
                <a:xfrm>
                  <a:off x="746125" y="1577976"/>
                  <a:ext cx="26226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12</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34" name="Line 32"/>
                <p:cNvSpPr>
                  <a:spLocks noChangeShapeType="1"/>
                </p:cNvSpPr>
                <p:nvPr/>
              </p:nvSpPr>
              <p:spPr bwMode="auto">
                <a:xfrm flipH="1">
                  <a:off x="1103313" y="1154113"/>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35" name="Line 33"/>
                <p:cNvSpPr>
                  <a:spLocks noChangeShapeType="1"/>
                </p:cNvSpPr>
                <p:nvPr/>
              </p:nvSpPr>
              <p:spPr bwMode="auto">
                <a:xfrm>
                  <a:off x="5938838" y="11541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36" name="Rectangle 34"/>
                <p:cNvSpPr>
                  <a:spLocks noChangeArrowheads="1"/>
                </p:cNvSpPr>
                <p:nvPr/>
              </p:nvSpPr>
              <p:spPr bwMode="auto">
                <a:xfrm>
                  <a:off x="746125" y="1044576"/>
                  <a:ext cx="26226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16</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37" name="Rectangle 35"/>
                <p:cNvSpPr>
                  <a:spLocks noChangeArrowheads="1"/>
                </p:cNvSpPr>
                <p:nvPr/>
              </p:nvSpPr>
              <p:spPr bwMode="auto">
                <a:xfrm rot="16200000">
                  <a:off x="-866203" y="3145206"/>
                  <a:ext cx="2802384"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err="1">
                      <a:ln>
                        <a:noFill/>
                      </a:ln>
                      <a:solidFill>
                        <a:srgbClr val="000000"/>
                      </a:solidFill>
                      <a:effectLst/>
                      <a:cs typeface="Arial" panose="020B0604020202020204" pitchFamily="34" charset="0"/>
                    </a:rPr>
                    <a:t>GxE</a:t>
                  </a:r>
                  <a:r>
                    <a:rPr kumimoji="0" lang="en-GB" altLang="en-US" sz="1500" b="0" i="0" u="none" strike="noStrike" cap="none" normalizeH="0" baseline="0" dirty="0">
                      <a:ln>
                        <a:noFill/>
                      </a:ln>
                      <a:solidFill>
                        <a:srgbClr val="000000"/>
                      </a:solidFill>
                      <a:effectLst/>
                      <a:cs typeface="Arial" panose="020B0604020202020204" pitchFamily="34" charset="0"/>
                    </a:rPr>
                    <a:t>-effects of plant Height</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38" name="Line 36"/>
                <p:cNvSpPr>
                  <a:spLocks noChangeShapeType="1"/>
                </p:cNvSpPr>
                <p:nvPr/>
              </p:nvSpPr>
              <p:spPr bwMode="auto">
                <a:xfrm>
                  <a:off x="1198563" y="5654675"/>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39" name="Line 37"/>
                <p:cNvSpPr>
                  <a:spLocks noChangeShapeType="1"/>
                </p:cNvSpPr>
                <p:nvPr/>
              </p:nvSpPr>
              <p:spPr bwMode="auto">
                <a:xfrm>
                  <a:off x="1198563" y="914400"/>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40" name="Line 38"/>
                <p:cNvSpPr>
                  <a:spLocks noChangeShapeType="1"/>
                </p:cNvSpPr>
                <p:nvPr/>
              </p:nvSpPr>
              <p:spPr bwMode="auto">
                <a:xfrm>
                  <a:off x="1438275" y="5654675"/>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41" name="Line 39"/>
                <p:cNvSpPr>
                  <a:spLocks noChangeShapeType="1"/>
                </p:cNvSpPr>
                <p:nvPr/>
              </p:nvSpPr>
              <p:spPr bwMode="auto">
                <a:xfrm flipV="1">
                  <a:off x="1438275" y="820738"/>
                  <a:ext cx="0" cy="936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42" name="Rectangle 40"/>
                <p:cNvSpPr>
                  <a:spLocks noChangeArrowheads="1"/>
                </p:cNvSpPr>
                <p:nvPr/>
              </p:nvSpPr>
              <p:spPr bwMode="auto">
                <a:xfrm>
                  <a:off x="1235075" y="5770564"/>
                  <a:ext cx="340552"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-16</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43" name="Line 41"/>
                <p:cNvSpPr>
                  <a:spLocks noChangeShapeType="1"/>
                </p:cNvSpPr>
                <p:nvPr/>
              </p:nvSpPr>
              <p:spPr bwMode="auto">
                <a:xfrm>
                  <a:off x="1970088" y="5654675"/>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44" name="Line 42"/>
                <p:cNvSpPr>
                  <a:spLocks noChangeShapeType="1"/>
                </p:cNvSpPr>
                <p:nvPr/>
              </p:nvSpPr>
              <p:spPr bwMode="auto">
                <a:xfrm flipV="1">
                  <a:off x="1970088" y="820738"/>
                  <a:ext cx="0" cy="936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45" name="Rectangle 43"/>
                <p:cNvSpPr>
                  <a:spLocks noChangeArrowheads="1"/>
                </p:cNvSpPr>
                <p:nvPr/>
              </p:nvSpPr>
              <p:spPr bwMode="auto">
                <a:xfrm>
                  <a:off x="1768475" y="5770564"/>
                  <a:ext cx="340552"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-12</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46" name="Line 44"/>
                <p:cNvSpPr>
                  <a:spLocks noChangeShapeType="1"/>
                </p:cNvSpPr>
                <p:nvPr/>
              </p:nvSpPr>
              <p:spPr bwMode="auto">
                <a:xfrm>
                  <a:off x="2503488" y="5654675"/>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47" name="Line 45"/>
                <p:cNvSpPr>
                  <a:spLocks noChangeShapeType="1"/>
                </p:cNvSpPr>
                <p:nvPr/>
              </p:nvSpPr>
              <p:spPr bwMode="auto">
                <a:xfrm flipV="1">
                  <a:off x="2503488" y="820738"/>
                  <a:ext cx="0" cy="936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48" name="Rectangle 46"/>
                <p:cNvSpPr>
                  <a:spLocks noChangeArrowheads="1"/>
                </p:cNvSpPr>
                <p:nvPr/>
              </p:nvSpPr>
              <p:spPr bwMode="auto">
                <a:xfrm>
                  <a:off x="2360613" y="5770564"/>
                  <a:ext cx="209420"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-8</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49" name="Line 47"/>
                <p:cNvSpPr>
                  <a:spLocks noChangeShapeType="1"/>
                </p:cNvSpPr>
                <p:nvPr/>
              </p:nvSpPr>
              <p:spPr bwMode="auto">
                <a:xfrm>
                  <a:off x="3035300" y="5654675"/>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50" name="Line 48"/>
                <p:cNvSpPr>
                  <a:spLocks noChangeShapeType="1"/>
                </p:cNvSpPr>
                <p:nvPr/>
              </p:nvSpPr>
              <p:spPr bwMode="auto">
                <a:xfrm flipV="1">
                  <a:off x="3035300" y="820738"/>
                  <a:ext cx="0" cy="936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51" name="Rectangle 49"/>
                <p:cNvSpPr>
                  <a:spLocks noChangeArrowheads="1"/>
                </p:cNvSpPr>
                <p:nvPr/>
              </p:nvSpPr>
              <p:spPr bwMode="auto">
                <a:xfrm>
                  <a:off x="2892425" y="5770564"/>
                  <a:ext cx="209420"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-4</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52" name="Line 50"/>
                <p:cNvSpPr>
                  <a:spLocks noChangeShapeType="1"/>
                </p:cNvSpPr>
                <p:nvPr/>
              </p:nvSpPr>
              <p:spPr bwMode="auto">
                <a:xfrm>
                  <a:off x="3568700" y="5654675"/>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53" name="Line 51"/>
                <p:cNvSpPr>
                  <a:spLocks noChangeShapeType="1"/>
                </p:cNvSpPr>
                <p:nvPr/>
              </p:nvSpPr>
              <p:spPr bwMode="auto">
                <a:xfrm flipV="1">
                  <a:off x="3568700" y="820738"/>
                  <a:ext cx="0" cy="936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54" name="Rectangle 52"/>
                <p:cNvSpPr>
                  <a:spLocks noChangeArrowheads="1"/>
                </p:cNvSpPr>
                <p:nvPr/>
              </p:nvSpPr>
              <p:spPr bwMode="auto">
                <a:xfrm>
                  <a:off x="3462337" y="5770564"/>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0</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55" name="Line 53"/>
                <p:cNvSpPr>
                  <a:spLocks noChangeShapeType="1"/>
                </p:cNvSpPr>
                <p:nvPr/>
              </p:nvSpPr>
              <p:spPr bwMode="auto">
                <a:xfrm>
                  <a:off x="4100513" y="5654675"/>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56" name="Line 54"/>
                <p:cNvSpPr>
                  <a:spLocks noChangeShapeType="1"/>
                </p:cNvSpPr>
                <p:nvPr/>
              </p:nvSpPr>
              <p:spPr bwMode="auto">
                <a:xfrm flipV="1">
                  <a:off x="4100513" y="820738"/>
                  <a:ext cx="0" cy="936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57" name="Rectangle 55"/>
                <p:cNvSpPr>
                  <a:spLocks noChangeArrowheads="1"/>
                </p:cNvSpPr>
                <p:nvPr/>
              </p:nvSpPr>
              <p:spPr bwMode="auto">
                <a:xfrm>
                  <a:off x="3994150" y="5770564"/>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4</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58" name="Line 56"/>
                <p:cNvSpPr>
                  <a:spLocks noChangeShapeType="1"/>
                </p:cNvSpPr>
                <p:nvPr/>
              </p:nvSpPr>
              <p:spPr bwMode="auto">
                <a:xfrm>
                  <a:off x="4632325" y="5654675"/>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59" name="Line 57"/>
                <p:cNvSpPr>
                  <a:spLocks noChangeShapeType="1"/>
                </p:cNvSpPr>
                <p:nvPr/>
              </p:nvSpPr>
              <p:spPr bwMode="auto">
                <a:xfrm flipV="1">
                  <a:off x="4632325" y="820738"/>
                  <a:ext cx="0" cy="936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60" name="Rectangle 58"/>
                <p:cNvSpPr>
                  <a:spLocks noChangeArrowheads="1"/>
                </p:cNvSpPr>
                <p:nvPr/>
              </p:nvSpPr>
              <p:spPr bwMode="auto">
                <a:xfrm>
                  <a:off x="4527550" y="5770564"/>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8</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61" name="Line 59"/>
                <p:cNvSpPr>
                  <a:spLocks noChangeShapeType="1"/>
                </p:cNvSpPr>
                <p:nvPr/>
              </p:nvSpPr>
              <p:spPr bwMode="auto">
                <a:xfrm>
                  <a:off x="5165725" y="5654675"/>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62" name="Line 60"/>
                <p:cNvSpPr>
                  <a:spLocks noChangeShapeType="1"/>
                </p:cNvSpPr>
                <p:nvPr/>
              </p:nvSpPr>
              <p:spPr bwMode="auto">
                <a:xfrm flipV="1">
                  <a:off x="5165725" y="820738"/>
                  <a:ext cx="0" cy="936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63" name="Rectangle 61"/>
                <p:cNvSpPr>
                  <a:spLocks noChangeArrowheads="1"/>
                </p:cNvSpPr>
                <p:nvPr/>
              </p:nvSpPr>
              <p:spPr bwMode="auto">
                <a:xfrm>
                  <a:off x="4999038" y="5770564"/>
                  <a:ext cx="26226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12</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64" name="Line 62"/>
                <p:cNvSpPr>
                  <a:spLocks noChangeShapeType="1"/>
                </p:cNvSpPr>
                <p:nvPr/>
              </p:nvSpPr>
              <p:spPr bwMode="auto">
                <a:xfrm>
                  <a:off x="5697538" y="5654675"/>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65" name="Line 63"/>
                <p:cNvSpPr>
                  <a:spLocks noChangeShapeType="1"/>
                </p:cNvSpPr>
                <p:nvPr/>
              </p:nvSpPr>
              <p:spPr bwMode="auto">
                <a:xfrm flipV="1">
                  <a:off x="5697538" y="820738"/>
                  <a:ext cx="0" cy="936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66" name="Rectangle 64"/>
                <p:cNvSpPr>
                  <a:spLocks noChangeArrowheads="1"/>
                </p:cNvSpPr>
                <p:nvPr/>
              </p:nvSpPr>
              <p:spPr bwMode="auto">
                <a:xfrm>
                  <a:off x="5532438" y="5770564"/>
                  <a:ext cx="26226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16</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67" name="Rectangle 65"/>
                <p:cNvSpPr>
                  <a:spLocks noChangeArrowheads="1"/>
                </p:cNvSpPr>
                <p:nvPr/>
              </p:nvSpPr>
              <p:spPr bwMode="auto">
                <a:xfrm>
                  <a:off x="2389187" y="5994401"/>
                  <a:ext cx="2057477"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err="1">
                      <a:ln>
                        <a:noFill/>
                      </a:ln>
                      <a:solidFill>
                        <a:srgbClr val="000000"/>
                      </a:solidFill>
                      <a:effectLst/>
                      <a:cs typeface="Arial" panose="020B0604020202020204" pitchFamily="34" charset="0"/>
                    </a:rPr>
                    <a:t>GxE</a:t>
                  </a:r>
                  <a:r>
                    <a:rPr kumimoji="0" lang="en-GB" altLang="en-US" sz="1500" b="0" i="0" u="none" strike="noStrike" cap="none" normalizeH="0" baseline="0" dirty="0">
                      <a:ln>
                        <a:noFill/>
                      </a:ln>
                      <a:solidFill>
                        <a:srgbClr val="000000"/>
                      </a:solidFill>
                      <a:effectLst/>
                      <a:cs typeface="Arial" panose="020B0604020202020204" pitchFamily="34" charset="0"/>
                    </a:rPr>
                    <a:t>-effects of Yield</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70" name="Oval 68"/>
                <p:cNvSpPr>
                  <a:spLocks noChangeArrowheads="1"/>
                </p:cNvSpPr>
                <p:nvPr/>
              </p:nvSpPr>
              <p:spPr bwMode="auto">
                <a:xfrm>
                  <a:off x="5507038" y="965200"/>
                  <a:ext cx="381000" cy="38100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71" name="Rectangle 69"/>
                <p:cNvSpPr>
                  <a:spLocks noChangeArrowheads="1"/>
                </p:cNvSpPr>
                <p:nvPr/>
              </p:nvSpPr>
              <p:spPr bwMode="auto">
                <a:xfrm>
                  <a:off x="5592763" y="669925"/>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3</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72" name="Oval 70"/>
                <p:cNvSpPr>
                  <a:spLocks noChangeArrowheads="1"/>
                </p:cNvSpPr>
                <p:nvPr/>
              </p:nvSpPr>
              <p:spPr bwMode="auto">
                <a:xfrm>
                  <a:off x="4975225" y="1497013"/>
                  <a:ext cx="381000" cy="38100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73" name="Rectangle 71"/>
                <p:cNvSpPr>
                  <a:spLocks noChangeArrowheads="1"/>
                </p:cNvSpPr>
                <p:nvPr/>
              </p:nvSpPr>
              <p:spPr bwMode="auto">
                <a:xfrm>
                  <a:off x="5059363" y="1201738"/>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3</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74" name="Oval 72"/>
                <p:cNvSpPr>
                  <a:spLocks noChangeArrowheads="1"/>
                </p:cNvSpPr>
                <p:nvPr/>
              </p:nvSpPr>
              <p:spPr bwMode="auto">
                <a:xfrm>
                  <a:off x="4572000" y="2159000"/>
                  <a:ext cx="122238" cy="122237"/>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75" name="Rectangle 73"/>
                <p:cNvSpPr>
                  <a:spLocks noChangeArrowheads="1"/>
                </p:cNvSpPr>
                <p:nvPr/>
              </p:nvSpPr>
              <p:spPr bwMode="auto">
                <a:xfrm>
                  <a:off x="4527550" y="1944689"/>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76" name="Oval 74"/>
                <p:cNvSpPr>
                  <a:spLocks noChangeArrowheads="1"/>
                </p:cNvSpPr>
                <p:nvPr/>
              </p:nvSpPr>
              <p:spPr bwMode="auto">
                <a:xfrm>
                  <a:off x="4176713" y="2295525"/>
                  <a:ext cx="381000" cy="38100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77" name="Rectangle 75"/>
                <p:cNvSpPr>
                  <a:spLocks noChangeArrowheads="1"/>
                </p:cNvSpPr>
                <p:nvPr/>
              </p:nvSpPr>
              <p:spPr bwMode="auto">
                <a:xfrm>
                  <a:off x="4260850" y="2001838"/>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3</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78" name="Oval 76"/>
                <p:cNvSpPr>
                  <a:spLocks noChangeArrowheads="1"/>
                </p:cNvSpPr>
                <p:nvPr/>
              </p:nvSpPr>
              <p:spPr bwMode="auto">
                <a:xfrm>
                  <a:off x="3910013" y="2562225"/>
                  <a:ext cx="381000" cy="38100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79" name="Rectangle 77"/>
                <p:cNvSpPr>
                  <a:spLocks noChangeArrowheads="1"/>
                </p:cNvSpPr>
                <p:nvPr/>
              </p:nvSpPr>
              <p:spPr bwMode="auto">
                <a:xfrm>
                  <a:off x="3994150" y="2266949"/>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3</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80" name="Oval 78"/>
                <p:cNvSpPr>
                  <a:spLocks noChangeArrowheads="1"/>
                </p:cNvSpPr>
                <p:nvPr/>
              </p:nvSpPr>
              <p:spPr bwMode="auto">
                <a:xfrm>
                  <a:off x="3582988" y="2767013"/>
                  <a:ext cx="503238" cy="503237"/>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81" name="Rectangle 79"/>
                <p:cNvSpPr>
                  <a:spLocks noChangeArrowheads="1"/>
                </p:cNvSpPr>
                <p:nvPr/>
              </p:nvSpPr>
              <p:spPr bwMode="auto">
                <a:xfrm>
                  <a:off x="3729037" y="2428876"/>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4</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82" name="Oval 80"/>
                <p:cNvSpPr>
                  <a:spLocks noChangeArrowheads="1"/>
                </p:cNvSpPr>
                <p:nvPr/>
              </p:nvSpPr>
              <p:spPr bwMode="auto">
                <a:xfrm>
                  <a:off x="3049588" y="3300413"/>
                  <a:ext cx="503238" cy="503237"/>
                </a:xfrm>
                <a:prstGeom prst="ellipse">
                  <a:avLst/>
                </a:prstGeom>
                <a:noFill/>
                <a:ln w="30163">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83" name="Rectangle 81"/>
                <p:cNvSpPr>
                  <a:spLocks noChangeArrowheads="1"/>
                </p:cNvSpPr>
                <p:nvPr/>
              </p:nvSpPr>
              <p:spPr bwMode="auto">
                <a:xfrm>
                  <a:off x="3195637" y="2960687"/>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FF"/>
                      </a:solidFill>
                      <a:effectLst>
                        <a:outerShdw blurRad="38100" dist="38100" dir="2700000" algn="tl">
                          <a:srgbClr val="000000">
                            <a:alpha val="43137"/>
                          </a:srgbClr>
                        </a:outerShdw>
                      </a:effectLst>
                      <a:cs typeface="Arial" panose="020B0604020202020204" pitchFamily="34" charset="0"/>
                    </a:rPr>
                    <a:t>4</a:t>
                  </a:r>
                </a:p>
              </p:txBody>
            </p:sp>
            <p:sp>
              <p:nvSpPr>
                <p:cNvPr id="84" name="Oval 82"/>
                <p:cNvSpPr>
                  <a:spLocks noChangeArrowheads="1"/>
                </p:cNvSpPr>
                <p:nvPr/>
              </p:nvSpPr>
              <p:spPr bwMode="auto">
                <a:xfrm>
                  <a:off x="2844800" y="3627438"/>
                  <a:ext cx="381000" cy="38100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85" name="Rectangle 83"/>
                <p:cNvSpPr>
                  <a:spLocks noChangeArrowheads="1"/>
                </p:cNvSpPr>
                <p:nvPr/>
              </p:nvSpPr>
              <p:spPr bwMode="auto">
                <a:xfrm>
                  <a:off x="2928938" y="3332164"/>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effectLst/>
                      <a:cs typeface="Arial" panose="020B0604020202020204" pitchFamily="34" charset="0"/>
                    </a:rPr>
                    <a:t>3</a:t>
                  </a:r>
                </a:p>
              </p:txBody>
            </p:sp>
            <p:sp>
              <p:nvSpPr>
                <p:cNvPr id="86" name="Oval 84"/>
                <p:cNvSpPr>
                  <a:spLocks noChangeArrowheads="1"/>
                </p:cNvSpPr>
                <p:nvPr/>
              </p:nvSpPr>
              <p:spPr bwMode="auto">
                <a:xfrm>
                  <a:off x="2578100" y="3894138"/>
                  <a:ext cx="382588" cy="38100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87" name="Rectangle 85"/>
                <p:cNvSpPr>
                  <a:spLocks noChangeArrowheads="1"/>
                </p:cNvSpPr>
                <p:nvPr/>
              </p:nvSpPr>
              <p:spPr bwMode="auto">
                <a:xfrm>
                  <a:off x="2663824" y="3598864"/>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3</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88" name="Oval 86"/>
                <p:cNvSpPr>
                  <a:spLocks noChangeArrowheads="1"/>
                </p:cNvSpPr>
                <p:nvPr/>
              </p:nvSpPr>
              <p:spPr bwMode="auto">
                <a:xfrm>
                  <a:off x="2441575" y="4289425"/>
                  <a:ext cx="123825" cy="122237"/>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89" name="Rectangle 87"/>
                <p:cNvSpPr>
                  <a:spLocks noChangeArrowheads="1"/>
                </p:cNvSpPr>
                <p:nvPr/>
              </p:nvSpPr>
              <p:spPr bwMode="auto">
                <a:xfrm>
                  <a:off x="2397124" y="4075113"/>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1</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90" name="Oval 88"/>
                <p:cNvSpPr>
                  <a:spLocks noChangeArrowheads="1"/>
                </p:cNvSpPr>
                <p:nvPr/>
              </p:nvSpPr>
              <p:spPr bwMode="auto">
                <a:xfrm>
                  <a:off x="1779588" y="4692650"/>
                  <a:ext cx="381000" cy="38100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91" name="Rectangle 89"/>
                <p:cNvSpPr>
                  <a:spLocks noChangeArrowheads="1"/>
                </p:cNvSpPr>
                <p:nvPr/>
              </p:nvSpPr>
              <p:spPr bwMode="auto">
                <a:xfrm>
                  <a:off x="1865313" y="4397374"/>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3</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92" name="Oval 90"/>
                <p:cNvSpPr>
                  <a:spLocks noChangeArrowheads="1"/>
                </p:cNvSpPr>
                <p:nvPr/>
              </p:nvSpPr>
              <p:spPr bwMode="auto">
                <a:xfrm>
                  <a:off x="1247775" y="5224463"/>
                  <a:ext cx="381000" cy="382587"/>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500" dirty="0">
                    <a:latin typeface="Arial" panose="020B0604020202020204" pitchFamily="34" charset="0"/>
                    <a:cs typeface="Arial" panose="020B0604020202020204" pitchFamily="34" charset="0"/>
                  </a:endParaRPr>
                </a:p>
              </p:txBody>
            </p:sp>
            <p:sp>
              <p:nvSpPr>
                <p:cNvPr id="93" name="Rectangle 91"/>
                <p:cNvSpPr>
                  <a:spLocks noChangeArrowheads="1"/>
                </p:cNvSpPr>
                <p:nvPr/>
              </p:nvSpPr>
              <p:spPr bwMode="auto">
                <a:xfrm>
                  <a:off x="1331913" y="4930774"/>
                  <a:ext cx="131133"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3</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96" name="Rectangle 94"/>
                <p:cNvSpPr>
                  <a:spLocks noChangeArrowheads="1"/>
                </p:cNvSpPr>
                <p:nvPr/>
              </p:nvSpPr>
              <p:spPr bwMode="auto">
                <a:xfrm>
                  <a:off x="1277938" y="1049338"/>
                  <a:ext cx="673274"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FF"/>
                      </a:solidFill>
                      <a:effectLst/>
                      <a:cs typeface="Arial" panose="020B0604020202020204" pitchFamily="34" charset="0"/>
                    </a:rPr>
                    <a:t>r=1.00</a:t>
                  </a:r>
                </a:p>
              </p:txBody>
            </p:sp>
            <p:sp>
              <p:nvSpPr>
                <p:cNvPr id="97" name="Rectangle 95"/>
                <p:cNvSpPr>
                  <a:spLocks noChangeArrowheads="1"/>
                </p:cNvSpPr>
                <p:nvPr/>
              </p:nvSpPr>
              <p:spPr bwMode="auto">
                <a:xfrm>
                  <a:off x="3646260" y="3759200"/>
                  <a:ext cx="1634255" cy="281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Numbers show </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sp>
              <p:nvSpPr>
                <p:cNvPr id="98" name="Rectangle 96"/>
                <p:cNvSpPr>
                  <a:spLocks noChangeArrowheads="1"/>
                </p:cNvSpPr>
                <p:nvPr/>
              </p:nvSpPr>
              <p:spPr bwMode="auto">
                <a:xfrm>
                  <a:off x="3646260" y="4041635"/>
                  <a:ext cx="1358290" cy="5636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500" b="0" i="0" u="none" strike="noStrike" cap="none" normalizeH="0" baseline="0" dirty="0">
                      <a:ln>
                        <a:noFill/>
                      </a:ln>
                      <a:solidFill>
                        <a:srgbClr val="000000"/>
                      </a:solidFill>
                      <a:effectLst/>
                      <a:cs typeface="Arial" panose="020B0604020202020204" pitchFamily="34" charset="0"/>
                    </a:rPr>
                    <a:t>frequency of </a:t>
                  </a:r>
                  <a:br>
                    <a:rPr kumimoji="0" lang="en-GB" altLang="en-US" sz="1500" b="0" i="0" u="none" strike="noStrike" cap="none" normalizeH="0" baseline="0" dirty="0">
                      <a:ln>
                        <a:noFill/>
                      </a:ln>
                      <a:solidFill>
                        <a:srgbClr val="000000"/>
                      </a:solidFill>
                      <a:effectLst/>
                      <a:cs typeface="Arial" panose="020B0604020202020204" pitchFamily="34" charset="0"/>
                    </a:rPr>
                  </a:br>
                  <a:r>
                    <a:rPr kumimoji="0" lang="en-GB" altLang="en-US" sz="1500" b="0" i="0" u="none" strike="noStrike" cap="none" normalizeH="0" baseline="0" dirty="0">
                      <a:ln>
                        <a:noFill/>
                      </a:ln>
                      <a:solidFill>
                        <a:srgbClr val="000000"/>
                      </a:solidFill>
                      <a:effectLst/>
                      <a:cs typeface="Arial" panose="020B0604020202020204" pitchFamily="34" charset="0"/>
                    </a:rPr>
                    <a:t>occurrence</a:t>
                  </a:r>
                  <a:endParaRPr kumimoji="0" lang="en-GB" altLang="en-US" sz="1500" b="0" i="0" u="none" strike="noStrike" cap="none" normalizeH="0" baseline="0" dirty="0">
                    <a:ln>
                      <a:noFill/>
                    </a:ln>
                    <a:solidFill>
                      <a:schemeClr val="tx1"/>
                    </a:solidFill>
                    <a:effectLst/>
                    <a:cs typeface="Arial" panose="020B0604020202020204" pitchFamily="34" charset="0"/>
                  </a:endParaRPr>
                </a:p>
              </p:txBody>
            </p:sp>
          </p:grpSp>
          <p:cxnSp>
            <p:nvCxnSpPr>
              <p:cNvPr id="101" name="Straight Connector 100"/>
              <p:cNvCxnSpPr>
                <a:stCxn id="22" idx="0"/>
                <a:endCxn id="23" idx="0"/>
              </p:cNvCxnSpPr>
              <p:nvPr/>
            </p:nvCxnSpPr>
            <p:spPr>
              <a:xfrm>
                <a:off x="1198563" y="3284538"/>
                <a:ext cx="4740275" cy="0"/>
              </a:xfrm>
              <a:prstGeom prst="line">
                <a:avLst/>
              </a:prstGeom>
              <a:ln>
                <a:solidFill>
                  <a:schemeClr val="tx1">
                    <a:lumMod val="50000"/>
                    <a:lumOff val="50000"/>
                  </a:schemeClr>
                </a:solidFill>
                <a:prstDash val="sys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02" name="Straight Connector 101"/>
              <p:cNvCxnSpPr>
                <a:stCxn id="53" idx="0"/>
                <a:endCxn id="52" idx="0"/>
              </p:cNvCxnSpPr>
              <p:nvPr/>
            </p:nvCxnSpPr>
            <p:spPr>
              <a:xfrm>
                <a:off x="3568700" y="914400"/>
                <a:ext cx="0" cy="4740275"/>
              </a:xfrm>
              <a:prstGeom prst="line">
                <a:avLst/>
              </a:prstGeom>
              <a:ln>
                <a:solidFill>
                  <a:schemeClr val="tx1">
                    <a:lumMod val="50000"/>
                    <a:lumOff val="50000"/>
                  </a:schemeClr>
                </a:solidFill>
                <a:prstDash val="sys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grpSp>
      <p:sp>
        <p:nvSpPr>
          <p:cNvPr id="110" name="TextBox 109"/>
          <p:cNvSpPr txBox="1"/>
          <p:nvPr/>
        </p:nvSpPr>
        <p:spPr>
          <a:xfrm>
            <a:off x="30626" y="52501"/>
            <a:ext cx="12092830"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Again: The correlation between the 36 </a:t>
            </a:r>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effects of our current data set is r=1.0 </a:t>
            </a:r>
          </a:p>
        </p:txBody>
      </p:sp>
      <p:sp>
        <p:nvSpPr>
          <p:cNvPr id="111" name="TextBox 110"/>
          <p:cNvSpPr txBox="1"/>
          <p:nvPr/>
        </p:nvSpPr>
        <p:spPr>
          <a:xfrm>
            <a:off x="72000" y="638769"/>
            <a:ext cx="4773043"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blue circle </a:t>
            </a:r>
            <a:r>
              <a:rPr lang="en-GB" dirty="0">
                <a:latin typeface="Arial" panose="020B0604020202020204" pitchFamily="34" charset="0"/>
                <a:cs typeface="Arial" panose="020B0604020202020204" pitchFamily="34" charset="0"/>
              </a:rPr>
              <a:t>holds the four estimates of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=-2 mentioned in the table last page – one of these four is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 effect of Cv1 in Env1., as mentioned earlier.  </a:t>
            </a:r>
          </a:p>
        </p:txBody>
      </p:sp>
      <p:pic>
        <p:nvPicPr>
          <p:cNvPr id="112" name="Picture 111"/>
          <p:cNvPicPr>
            <a:picLocks noChangeAspect="1"/>
          </p:cNvPicPr>
          <p:nvPr/>
        </p:nvPicPr>
        <p:blipFill>
          <a:blip r:embed="rId2"/>
          <a:stretch>
            <a:fillRect/>
          </a:stretch>
        </p:blipFill>
        <p:spPr>
          <a:xfrm>
            <a:off x="4933945" y="2173667"/>
            <a:ext cx="4854621" cy="4644000"/>
          </a:xfrm>
          <a:prstGeom prst="rect">
            <a:avLst/>
          </a:prstGeom>
          <a:effectLst>
            <a:outerShdw blurRad="50800" dist="38100" dir="2700000" algn="tl" rotWithShape="0">
              <a:prstClr val="black">
                <a:alpha val="40000"/>
              </a:prstClr>
            </a:outerShdw>
          </a:effectLst>
        </p:spPr>
      </p:pic>
      <p:sp>
        <p:nvSpPr>
          <p:cNvPr id="113" name="TextBox 112"/>
          <p:cNvSpPr txBox="1"/>
          <p:nvPr/>
        </p:nvSpPr>
        <p:spPr>
          <a:xfrm>
            <a:off x="5674530" y="748145"/>
            <a:ext cx="6400800" cy="1200329"/>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these three correlations: </a:t>
            </a:r>
          </a:p>
          <a:p>
            <a:r>
              <a:rPr lang="en-GB" dirty="0" err="1">
                <a:solidFill>
                  <a:srgbClr val="0000FF"/>
                </a:solidFill>
                <a:latin typeface="Arial" panose="020B0604020202020204" pitchFamily="34" charset="0"/>
                <a:cs typeface="Arial" panose="020B0604020202020204" pitchFamily="34" charset="0"/>
              </a:rPr>
              <a:t>r</a:t>
            </a:r>
            <a:r>
              <a:rPr lang="en-GB" baseline="-25000" dirty="0" err="1">
                <a:solidFill>
                  <a:srgbClr val="0000FF"/>
                </a:solidFill>
                <a:latin typeface="Arial" panose="020B0604020202020204" pitchFamily="34" charset="0"/>
                <a:cs typeface="Arial" panose="020B0604020202020204" pitchFamily="34" charset="0"/>
              </a:rPr>
              <a:t>due</a:t>
            </a:r>
            <a:r>
              <a:rPr lang="en-GB" baseline="-25000" dirty="0">
                <a:solidFill>
                  <a:srgbClr val="0000FF"/>
                </a:solidFill>
                <a:latin typeface="Arial" panose="020B0604020202020204" pitchFamily="34" charset="0"/>
                <a:cs typeface="Arial" panose="020B0604020202020204" pitchFamily="34" charset="0"/>
              </a:rPr>
              <a:t> to </a:t>
            </a:r>
            <a:r>
              <a:rPr lang="en-GB" baseline="-25000" dirty="0" err="1">
                <a:solidFill>
                  <a:srgbClr val="0000FF"/>
                </a:solidFill>
                <a:latin typeface="Arial" panose="020B0604020202020204" pitchFamily="34" charset="0"/>
                <a:cs typeface="Arial" panose="020B0604020202020204" pitchFamily="34" charset="0"/>
              </a:rPr>
              <a:t>cvs</a:t>
            </a:r>
            <a:r>
              <a:rPr lang="en-GB" baseline="-25000" dirty="0">
                <a:solidFill>
                  <a:srgbClr val="0000FF"/>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 0.722</a:t>
            </a:r>
          </a:p>
          <a:p>
            <a:r>
              <a:rPr lang="en-GB" dirty="0" err="1">
                <a:solidFill>
                  <a:srgbClr val="0000FF"/>
                </a:solidFill>
                <a:latin typeface="Arial" panose="020B0604020202020204" pitchFamily="34" charset="0"/>
                <a:cs typeface="Arial" panose="020B0604020202020204" pitchFamily="34" charset="0"/>
              </a:rPr>
              <a:t>r</a:t>
            </a:r>
            <a:r>
              <a:rPr lang="en-GB" baseline="-25000" dirty="0" err="1">
                <a:solidFill>
                  <a:srgbClr val="0000FF"/>
                </a:solidFill>
                <a:latin typeface="Arial" panose="020B0604020202020204" pitchFamily="34" charset="0"/>
                <a:cs typeface="Arial" panose="020B0604020202020204" pitchFamily="34" charset="0"/>
              </a:rPr>
              <a:t>due</a:t>
            </a:r>
            <a:r>
              <a:rPr lang="en-GB" baseline="-25000" dirty="0">
                <a:solidFill>
                  <a:srgbClr val="0000FF"/>
                </a:solidFill>
                <a:latin typeface="Arial" panose="020B0604020202020204" pitchFamily="34" charset="0"/>
                <a:cs typeface="Arial" panose="020B0604020202020204" pitchFamily="34" charset="0"/>
              </a:rPr>
              <a:t> to </a:t>
            </a:r>
            <a:r>
              <a:rPr lang="en-GB" baseline="-25000" dirty="0" err="1">
                <a:solidFill>
                  <a:srgbClr val="0000FF"/>
                </a:solidFill>
                <a:latin typeface="Arial" panose="020B0604020202020204" pitchFamily="34" charset="0"/>
                <a:cs typeface="Arial" panose="020B0604020202020204" pitchFamily="34" charset="0"/>
              </a:rPr>
              <a:t>envs</a:t>
            </a:r>
            <a:r>
              <a:rPr lang="en-GB" baseline="-25000" dirty="0">
                <a:solidFill>
                  <a:srgbClr val="0000FF"/>
                </a:solidFill>
                <a:latin typeface="Arial" panose="020B0604020202020204" pitchFamily="34" charset="0"/>
                <a:cs typeface="Arial" panose="020B0604020202020204" pitchFamily="34" charset="0"/>
              </a:rPr>
              <a:t>.</a:t>
            </a:r>
            <a:r>
              <a:rPr lang="en-GB" dirty="0">
                <a:solidFill>
                  <a:srgbClr val="0000FF"/>
                </a:solidFill>
                <a:latin typeface="Arial" panose="020B0604020202020204" pitchFamily="34" charset="0"/>
                <a:cs typeface="Arial" panose="020B0604020202020204" pitchFamily="34" charset="0"/>
              </a:rPr>
              <a:t> = 0.822</a:t>
            </a:r>
          </a:p>
          <a:p>
            <a:r>
              <a:rPr lang="en-GB" dirty="0" err="1">
                <a:solidFill>
                  <a:srgbClr val="0000FF"/>
                </a:solidFill>
                <a:latin typeface="Arial" panose="020B0604020202020204" pitchFamily="34" charset="0"/>
                <a:cs typeface="Arial" panose="020B0604020202020204" pitchFamily="34" charset="0"/>
              </a:rPr>
              <a:t>r</a:t>
            </a:r>
            <a:r>
              <a:rPr lang="en-GB" baseline="-25000" dirty="0" err="1">
                <a:solidFill>
                  <a:srgbClr val="0000FF"/>
                </a:solidFill>
                <a:latin typeface="Arial" panose="020B0604020202020204" pitchFamily="34" charset="0"/>
                <a:cs typeface="Arial" panose="020B0604020202020204" pitchFamily="34" charset="0"/>
              </a:rPr>
              <a:t>due</a:t>
            </a:r>
            <a:r>
              <a:rPr lang="en-GB" baseline="-25000" dirty="0">
                <a:solidFill>
                  <a:srgbClr val="0000FF"/>
                </a:solidFill>
                <a:latin typeface="Arial" panose="020B0604020202020204" pitchFamily="34" charset="0"/>
                <a:cs typeface="Arial" panose="020B0604020202020204" pitchFamily="34" charset="0"/>
              </a:rPr>
              <a:t> to </a:t>
            </a:r>
            <a:r>
              <a:rPr lang="en-GB" baseline="-25000" dirty="0" err="1">
                <a:solidFill>
                  <a:srgbClr val="0000FF"/>
                </a:solidFill>
                <a:latin typeface="Arial" panose="020B0604020202020204" pitchFamily="34" charset="0"/>
                <a:cs typeface="Arial" panose="020B0604020202020204" pitchFamily="34" charset="0"/>
              </a:rPr>
              <a:t>GxE</a:t>
            </a:r>
            <a:r>
              <a:rPr lang="en-GB" dirty="0">
                <a:solidFill>
                  <a:srgbClr val="0000FF"/>
                </a:solidFill>
                <a:latin typeface="Arial" panose="020B0604020202020204" pitchFamily="34" charset="0"/>
                <a:cs typeface="Arial" panose="020B0604020202020204" pitchFamily="34" charset="0"/>
              </a:rPr>
              <a:t>  = 1.00   </a:t>
            </a:r>
            <a:r>
              <a:rPr lang="en-GB" dirty="0">
                <a:latin typeface="Arial" panose="020B0604020202020204" pitchFamily="34" charset="0"/>
                <a:cs typeface="Arial" panose="020B0604020202020204" pitchFamily="34" charset="0"/>
              </a:rPr>
              <a:t>….  we understand that, indeed, … </a:t>
            </a:r>
          </a:p>
        </p:txBody>
      </p:sp>
      <p:sp>
        <p:nvSpPr>
          <p:cNvPr id="114" name="TextBox 113"/>
          <p:cNvSpPr txBox="1"/>
          <p:nvPr/>
        </p:nvSpPr>
        <p:spPr>
          <a:xfrm>
            <a:off x="9914021" y="2235686"/>
            <a:ext cx="2152559" cy="452431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 … the correlation between the 36 dots here (</a:t>
            </a:r>
            <a:r>
              <a:rPr lang="en-GB" dirty="0">
                <a:solidFill>
                  <a:srgbClr val="C00000"/>
                </a:solidFill>
                <a:latin typeface="Arial" panose="020B0604020202020204" pitchFamily="34" charset="0"/>
                <a:cs typeface="Arial" panose="020B0604020202020204" pitchFamily="34" charset="0"/>
              </a:rPr>
              <a:t>r=0.851</a:t>
            </a:r>
            <a:r>
              <a:rPr lang="en-GB" dirty="0">
                <a:latin typeface="Arial" panose="020B0604020202020204" pitchFamily="34" charset="0"/>
                <a:cs typeface="Arial" panose="020B0604020202020204" pitchFamily="34" charset="0"/>
              </a:rPr>
              <a:t>)  is a hodgepodge, a mixing and </a:t>
            </a:r>
            <a:r>
              <a:rPr lang="en-GB" dirty="0" err="1">
                <a:latin typeface="Arial" panose="020B0604020202020204" pitchFamily="34" charset="0"/>
                <a:cs typeface="Arial" panose="020B0604020202020204" pitchFamily="34" charset="0"/>
              </a:rPr>
              <a:t>blen</a:t>
            </a:r>
            <a:r>
              <a:rPr lang="en-GB" dirty="0">
                <a:latin typeface="Arial" panose="020B0604020202020204" pitchFamily="34" charset="0"/>
                <a:cs typeface="Arial" panose="020B0604020202020204" pitchFamily="34" charset="0"/>
              </a:rPr>
              <a:t>-ding of these </a:t>
            </a:r>
            <a:r>
              <a:rPr lang="en-GB" dirty="0">
                <a:solidFill>
                  <a:srgbClr val="0000FF"/>
                </a:solidFill>
                <a:latin typeface="Arial" panose="020B0604020202020204" pitchFamily="34" charset="0"/>
                <a:cs typeface="Arial" panose="020B0604020202020204" pitchFamily="34" charset="0"/>
              </a:rPr>
              <a:t>three values</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are Plant Breeders. Hence, </a:t>
            </a:r>
          </a:p>
          <a:p>
            <a:r>
              <a:rPr lang="en-GB" dirty="0">
                <a:latin typeface="Arial" panose="020B0604020202020204" pitchFamily="34" charset="0"/>
                <a:cs typeface="Arial" panose="020B0604020202020204" pitchFamily="34" charset="0"/>
              </a:rPr>
              <a:t>in the next pages, we focus on the correlation bet-ween the </a:t>
            </a:r>
            <a:r>
              <a:rPr lang="en-GB" dirty="0" err="1">
                <a:solidFill>
                  <a:srgbClr val="0000FF"/>
                </a:solidFill>
                <a:latin typeface="Arial" panose="020B0604020202020204" pitchFamily="34" charset="0"/>
                <a:cs typeface="Arial" panose="020B0604020202020204" pitchFamily="34" charset="0"/>
              </a:rPr>
              <a:t>cvs</a:t>
            </a:r>
            <a:r>
              <a:rPr lang="en-GB" dirty="0">
                <a:solidFill>
                  <a:srgbClr val="0000FF"/>
                </a:solidFill>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a:t>
            </a:r>
            <a:r>
              <a:rPr lang="en-GB" dirty="0">
                <a:solidFill>
                  <a:schemeClr val="tx1">
                    <a:lumMod val="50000"/>
                    <a:lumOff val="50000"/>
                  </a:schemeClr>
                </a:solidFill>
                <a:latin typeface="Arial" panose="020B0604020202020204" pitchFamily="34" charset="0"/>
                <a:cs typeface="Arial" panose="020B0604020202020204" pitchFamily="34" charset="0"/>
              </a:rPr>
              <a:t>effect on Yield and on Plant Height</a:t>
            </a:r>
            <a:r>
              <a:rPr lang="en-GB" dirty="0">
                <a:latin typeface="Arial" panose="020B0604020202020204" pitchFamily="34" charset="0"/>
                <a:cs typeface="Arial" panose="020B0604020202020204" pitchFamily="34" charset="0"/>
              </a:rPr>
              <a:t>. </a:t>
            </a:r>
          </a:p>
        </p:txBody>
      </p:sp>
      <p:sp>
        <p:nvSpPr>
          <p:cNvPr id="115" name="Rectangle 114"/>
          <p:cNvSpPr/>
          <p:nvPr/>
        </p:nvSpPr>
        <p:spPr>
          <a:xfrm>
            <a:off x="7375259" y="2474287"/>
            <a:ext cx="254961" cy="1287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6" name="TextBox 115"/>
          <p:cNvSpPr txBox="1"/>
          <p:nvPr/>
        </p:nvSpPr>
        <p:spPr>
          <a:xfrm>
            <a:off x="6502815" y="2389282"/>
            <a:ext cx="1303761" cy="369332"/>
          </a:xfrm>
          <a:prstGeom prst="rect">
            <a:avLst/>
          </a:prstGeom>
          <a:solidFill>
            <a:schemeClr val="bg1"/>
          </a:solidFill>
        </p:spPr>
        <p:txBody>
          <a:bodyPr wrap="square" rtlCol="0">
            <a:spAutoFit/>
          </a:bodyPr>
          <a:lstStyle/>
          <a:p>
            <a:r>
              <a:rPr lang="en-GB" dirty="0">
                <a:solidFill>
                  <a:srgbClr val="C00000"/>
                </a:solidFill>
                <a:latin typeface="Arial" panose="020B0604020202020204" pitchFamily="34" charset="0"/>
                <a:cs typeface="Arial" panose="020B0604020202020204" pitchFamily="34" charset="0"/>
              </a:rPr>
              <a:t>r=0.851</a:t>
            </a:r>
          </a:p>
        </p:txBody>
      </p:sp>
      <p:sp>
        <p:nvSpPr>
          <p:cNvPr id="2" name="Textfeld 1"/>
          <p:cNvSpPr txBox="1"/>
          <p:nvPr/>
        </p:nvSpPr>
        <p:spPr>
          <a:xfrm>
            <a:off x="11515893" y="748145"/>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16</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1040349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 name="Group 152"/>
          <p:cNvGrpSpPr/>
          <p:nvPr/>
        </p:nvGrpSpPr>
        <p:grpSpPr>
          <a:xfrm>
            <a:off x="8060042" y="973728"/>
            <a:ext cx="4033220" cy="3671511"/>
            <a:chOff x="8060042" y="973728"/>
            <a:chExt cx="4033220" cy="3671511"/>
          </a:xfrm>
        </p:grpSpPr>
        <p:sp>
          <p:nvSpPr>
            <p:cNvPr id="6" name="Rectangle 5"/>
            <p:cNvSpPr/>
            <p:nvPr/>
          </p:nvSpPr>
          <p:spPr>
            <a:xfrm>
              <a:off x="8060042" y="973728"/>
              <a:ext cx="4033220" cy="367151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p:cNvGrpSpPr>
              <a:grpSpLocks noChangeAspect="1"/>
            </p:cNvGrpSpPr>
            <p:nvPr/>
          </p:nvGrpSpPr>
          <p:grpSpPr>
            <a:xfrm>
              <a:off x="8207365" y="1084102"/>
              <a:ext cx="3756710" cy="3516292"/>
              <a:chOff x="62377" y="672496"/>
              <a:chExt cx="6634793" cy="6210186"/>
            </a:xfrm>
          </p:grpSpPr>
          <p:sp>
            <p:nvSpPr>
              <p:cNvPr id="73" name="Line 6"/>
              <p:cNvSpPr>
                <a:spLocks noChangeShapeType="1"/>
              </p:cNvSpPr>
              <p:nvPr/>
            </p:nvSpPr>
            <p:spPr bwMode="auto">
              <a:xfrm flipV="1">
                <a:off x="1024996" y="1359649"/>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4" name="Line 7"/>
              <p:cNvSpPr>
                <a:spLocks noChangeShapeType="1"/>
              </p:cNvSpPr>
              <p:nvPr/>
            </p:nvSpPr>
            <p:spPr bwMode="auto">
              <a:xfrm flipV="1">
                <a:off x="5765271" y="1359649"/>
                <a:ext cx="0" cy="4740275"/>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5" name="Line 8"/>
              <p:cNvSpPr>
                <a:spLocks noChangeShapeType="1"/>
              </p:cNvSpPr>
              <p:nvPr/>
            </p:nvSpPr>
            <p:spPr bwMode="auto">
              <a:xfrm flipH="1">
                <a:off x="929746" y="6099924"/>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6" name="Line 9"/>
              <p:cNvSpPr>
                <a:spLocks noChangeShapeType="1"/>
              </p:cNvSpPr>
              <p:nvPr/>
            </p:nvSpPr>
            <p:spPr bwMode="auto">
              <a:xfrm>
                <a:off x="5765271" y="6099924"/>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7" name="Rectangle 10"/>
              <p:cNvSpPr>
                <a:spLocks noChangeArrowheads="1"/>
              </p:cNvSpPr>
              <p:nvPr/>
            </p:nvSpPr>
            <p:spPr bwMode="auto">
              <a:xfrm>
                <a:off x="572558" y="5990385"/>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60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78" name="Line 11"/>
              <p:cNvSpPr>
                <a:spLocks noChangeShapeType="1"/>
              </p:cNvSpPr>
              <p:nvPr/>
            </p:nvSpPr>
            <p:spPr bwMode="auto">
              <a:xfrm flipH="1">
                <a:off x="929746" y="5507786"/>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9" name="Line 12"/>
              <p:cNvSpPr>
                <a:spLocks noChangeShapeType="1"/>
              </p:cNvSpPr>
              <p:nvPr/>
            </p:nvSpPr>
            <p:spPr bwMode="auto">
              <a:xfrm>
                <a:off x="5765271" y="5507786"/>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0" name="Rectangle 79"/>
              <p:cNvSpPr>
                <a:spLocks noChangeArrowheads="1"/>
              </p:cNvSpPr>
              <p:nvPr/>
            </p:nvSpPr>
            <p:spPr bwMode="auto">
              <a:xfrm>
                <a:off x="572558" y="5396661"/>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70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1" name="Line 14"/>
              <p:cNvSpPr>
                <a:spLocks noChangeShapeType="1"/>
              </p:cNvSpPr>
              <p:nvPr/>
            </p:nvSpPr>
            <p:spPr bwMode="auto">
              <a:xfrm flipH="1">
                <a:off x="929746" y="4914061"/>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2" name="Line 15"/>
              <p:cNvSpPr>
                <a:spLocks noChangeShapeType="1"/>
              </p:cNvSpPr>
              <p:nvPr/>
            </p:nvSpPr>
            <p:spPr bwMode="auto">
              <a:xfrm>
                <a:off x="5765271" y="4914061"/>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3" name="Rectangle 82"/>
              <p:cNvSpPr>
                <a:spLocks noChangeArrowheads="1"/>
              </p:cNvSpPr>
              <p:nvPr/>
            </p:nvSpPr>
            <p:spPr bwMode="auto">
              <a:xfrm>
                <a:off x="572558" y="4804526"/>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80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4" name="Line 17"/>
              <p:cNvSpPr>
                <a:spLocks noChangeShapeType="1"/>
              </p:cNvSpPr>
              <p:nvPr/>
            </p:nvSpPr>
            <p:spPr bwMode="auto">
              <a:xfrm flipH="1">
                <a:off x="929746" y="4321924"/>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5" name="Line 18"/>
              <p:cNvSpPr>
                <a:spLocks noChangeShapeType="1"/>
              </p:cNvSpPr>
              <p:nvPr/>
            </p:nvSpPr>
            <p:spPr bwMode="auto">
              <a:xfrm>
                <a:off x="5765271" y="4321924"/>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6" name="Rectangle 85"/>
              <p:cNvSpPr>
                <a:spLocks noChangeArrowheads="1"/>
              </p:cNvSpPr>
              <p:nvPr/>
            </p:nvSpPr>
            <p:spPr bwMode="auto">
              <a:xfrm>
                <a:off x="572558" y="4212385"/>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90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7" name="Line 20"/>
              <p:cNvSpPr>
                <a:spLocks noChangeShapeType="1"/>
              </p:cNvSpPr>
              <p:nvPr/>
            </p:nvSpPr>
            <p:spPr bwMode="auto">
              <a:xfrm flipH="1">
                <a:off x="929746" y="3729786"/>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8" name="Line 21"/>
              <p:cNvSpPr>
                <a:spLocks noChangeShapeType="1"/>
              </p:cNvSpPr>
              <p:nvPr/>
            </p:nvSpPr>
            <p:spPr bwMode="auto">
              <a:xfrm>
                <a:off x="5813396" y="3729786"/>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89" name="Rectangle 88"/>
              <p:cNvSpPr>
                <a:spLocks noChangeArrowheads="1"/>
              </p:cNvSpPr>
              <p:nvPr/>
            </p:nvSpPr>
            <p:spPr bwMode="auto">
              <a:xfrm>
                <a:off x="453497" y="3620249"/>
                <a:ext cx="492611"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100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0" name="Line 23"/>
              <p:cNvSpPr>
                <a:spLocks noChangeShapeType="1"/>
              </p:cNvSpPr>
              <p:nvPr/>
            </p:nvSpPr>
            <p:spPr bwMode="auto">
              <a:xfrm flipH="1">
                <a:off x="929746" y="3137649"/>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1" name="Line 24"/>
              <p:cNvSpPr>
                <a:spLocks noChangeShapeType="1"/>
              </p:cNvSpPr>
              <p:nvPr/>
            </p:nvSpPr>
            <p:spPr bwMode="auto">
              <a:xfrm>
                <a:off x="5774021" y="3137649"/>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2" name="Rectangle 91"/>
              <p:cNvSpPr>
                <a:spLocks noChangeArrowheads="1"/>
              </p:cNvSpPr>
              <p:nvPr/>
            </p:nvSpPr>
            <p:spPr bwMode="auto">
              <a:xfrm>
                <a:off x="453497" y="3028110"/>
                <a:ext cx="470755"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110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3" name="Line 26"/>
              <p:cNvSpPr>
                <a:spLocks noChangeShapeType="1"/>
              </p:cNvSpPr>
              <p:nvPr/>
            </p:nvSpPr>
            <p:spPr bwMode="auto">
              <a:xfrm flipH="1">
                <a:off x="929746" y="2545511"/>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4" name="Line 27"/>
              <p:cNvSpPr>
                <a:spLocks noChangeShapeType="1"/>
              </p:cNvSpPr>
              <p:nvPr/>
            </p:nvSpPr>
            <p:spPr bwMode="auto">
              <a:xfrm>
                <a:off x="5774021" y="2545511"/>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5" name="Rectangle 94"/>
              <p:cNvSpPr>
                <a:spLocks noChangeArrowheads="1"/>
              </p:cNvSpPr>
              <p:nvPr/>
            </p:nvSpPr>
            <p:spPr bwMode="auto">
              <a:xfrm>
                <a:off x="453497" y="2434385"/>
                <a:ext cx="492611"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120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6" name="Line 29"/>
              <p:cNvSpPr>
                <a:spLocks noChangeShapeType="1"/>
              </p:cNvSpPr>
              <p:nvPr/>
            </p:nvSpPr>
            <p:spPr bwMode="auto">
              <a:xfrm flipH="1">
                <a:off x="929746" y="1951786"/>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7" name="Line 30"/>
              <p:cNvSpPr>
                <a:spLocks noChangeShapeType="1"/>
              </p:cNvSpPr>
              <p:nvPr/>
            </p:nvSpPr>
            <p:spPr bwMode="auto">
              <a:xfrm>
                <a:off x="5774021" y="1951786"/>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8" name="Rectangle 97"/>
              <p:cNvSpPr>
                <a:spLocks noChangeArrowheads="1"/>
              </p:cNvSpPr>
              <p:nvPr/>
            </p:nvSpPr>
            <p:spPr bwMode="auto">
              <a:xfrm>
                <a:off x="453497" y="1842249"/>
                <a:ext cx="492611"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130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9" name="Line 32"/>
              <p:cNvSpPr>
                <a:spLocks noChangeShapeType="1"/>
              </p:cNvSpPr>
              <p:nvPr/>
            </p:nvSpPr>
            <p:spPr bwMode="auto">
              <a:xfrm flipH="1">
                <a:off x="929746" y="1359649"/>
                <a:ext cx="95250"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00" name="Line 33"/>
              <p:cNvSpPr>
                <a:spLocks noChangeShapeType="1"/>
              </p:cNvSpPr>
              <p:nvPr/>
            </p:nvSpPr>
            <p:spPr bwMode="auto">
              <a:xfrm>
                <a:off x="5769646" y="1359649"/>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01" name="Rectangle 100"/>
              <p:cNvSpPr>
                <a:spLocks noChangeArrowheads="1"/>
              </p:cNvSpPr>
              <p:nvPr/>
            </p:nvSpPr>
            <p:spPr bwMode="auto">
              <a:xfrm>
                <a:off x="453497" y="1250112"/>
                <a:ext cx="492611"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140</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02" name="Rectangle 101"/>
              <p:cNvSpPr>
                <a:spLocks noChangeArrowheads="1"/>
              </p:cNvSpPr>
              <p:nvPr/>
            </p:nvSpPr>
            <p:spPr bwMode="auto">
              <a:xfrm rot="16200000">
                <a:off x="-1662041" y="3554710"/>
                <a:ext cx="3802157"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Plant Height</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03" name="Line 36"/>
              <p:cNvSpPr>
                <a:spLocks noChangeShapeType="1"/>
              </p:cNvSpPr>
              <p:nvPr/>
            </p:nvSpPr>
            <p:spPr bwMode="auto">
              <a:xfrm>
                <a:off x="1024996" y="6099924"/>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04" name="Line 37"/>
              <p:cNvSpPr>
                <a:spLocks noChangeShapeType="1"/>
              </p:cNvSpPr>
              <p:nvPr/>
            </p:nvSpPr>
            <p:spPr bwMode="auto">
              <a:xfrm>
                <a:off x="1024996" y="1359649"/>
                <a:ext cx="4740275"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05" name="Line 38"/>
              <p:cNvSpPr>
                <a:spLocks noChangeShapeType="1"/>
              </p:cNvSpPr>
              <p:nvPr/>
            </p:nvSpPr>
            <p:spPr bwMode="auto">
              <a:xfrm>
                <a:off x="1321858"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06" name="Line 39"/>
              <p:cNvSpPr>
                <a:spLocks noChangeShapeType="1"/>
              </p:cNvSpPr>
              <p:nvPr/>
            </p:nvSpPr>
            <p:spPr bwMode="auto">
              <a:xfrm flipV="1">
                <a:off x="1321858"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07" name="Rectangle 106"/>
              <p:cNvSpPr>
                <a:spLocks noChangeArrowheads="1"/>
              </p:cNvSpPr>
              <p:nvPr/>
            </p:nvSpPr>
            <p:spPr bwMode="auto">
              <a:xfrm>
                <a:off x="1155171"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15</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08" name="Line 41"/>
              <p:cNvSpPr>
                <a:spLocks noChangeShapeType="1"/>
              </p:cNvSpPr>
              <p:nvPr/>
            </p:nvSpPr>
            <p:spPr bwMode="auto">
              <a:xfrm>
                <a:off x="2209271"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09" name="Line 42"/>
              <p:cNvSpPr>
                <a:spLocks noChangeShapeType="1"/>
              </p:cNvSpPr>
              <p:nvPr/>
            </p:nvSpPr>
            <p:spPr bwMode="auto">
              <a:xfrm flipV="1">
                <a:off x="2209271"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10" name="Rectangle 109"/>
              <p:cNvSpPr>
                <a:spLocks noChangeArrowheads="1"/>
              </p:cNvSpPr>
              <p:nvPr/>
            </p:nvSpPr>
            <p:spPr bwMode="auto">
              <a:xfrm>
                <a:off x="2042582"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30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11" name="Line 44"/>
              <p:cNvSpPr>
                <a:spLocks noChangeShapeType="1"/>
              </p:cNvSpPr>
              <p:nvPr/>
            </p:nvSpPr>
            <p:spPr bwMode="auto">
              <a:xfrm>
                <a:off x="3098271"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12" name="Line 45"/>
              <p:cNvSpPr>
                <a:spLocks noChangeShapeType="1"/>
              </p:cNvSpPr>
              <p:nvPr/>
            </p:nvSpPr>
            <p:spPr bwMode="auto">
              <a:xfrm flipV="1">
                <a:off x="3098271"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13" name="Rectangle 112"/>
              <p:cNvSpPr>
                <a:spLocks noChangeArrowheads="1"/>
              </p:cNvSpPr>
              <p:nvPr/>
            </p:nvSpPr>
            <p:spPr bwMode="auto">
              <a:xfrm>
                <a:off x="2931583"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45</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4" name="Line 47"/>
              <p:cNvSpPr>
                <a:spLocks noChangeShapeType="1"/>
              </p:cNvSpPr>
              <p:nvPr/>
            </p:nvSpPr>
            <p:spPr bwMode="auto">
              <a:xfrm>
                <a:off x="3987271"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15" name="Line 48"/>
              <p:cNvSpPr>
                <a:spLocks noChangeShapeType="1"/>
              </p:cNvSpPr>
              <p:nvPr/>
            </p:nvSpPr>
            <p:spPr bwMode="auto">
              <a:xfrm flipV="1">
                <a:off x="3987271"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16" name="Rectangle 115"/>
              <p:cNvSpPr>
                <a:spLocks noChangeArrowheads="1"/>
              </p:cNvSpPr>
              <p:nvPr/>
            </p:nvSpPr>
            <p:spPr bwMode="auto">
              <a:xfrm>
                <a:off x="3820583"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60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17" name="Line 50"/>
              <p:cNvSpPr>
                <a:spLocks noChangeShapeType="1"/>
              </p:cNvSpPr>
              <p:nvPr/>
            </p:nvSpPr>
            <p:spPr bwMode="auto">
              <a:xfrm>
                <a:off x="4876271"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18" name="Rectangle 52"/>
              <p:cNvSpPr>
                <a:spLocks noChangeArrowheads="1"/>
              </p:cNvSpPr>
              <p:nvPr/>
            </p:nvSpPr>
            <p:spPr bwMode="auto">
              <a:xfrm>
                <a:off x="4709583"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75</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19" name="Line 53"/>
              <p:cNvSpPr>
                <a:spLocks noChangeShapeType="1"/>
              </p:cNvSpPr>
              <p:nvPr/>
            </p:nvSpPr>
            <p:spPr bwMode="auto">
              <a:xfrm>
                <a:off x="5765271" y="6099924"/>
                <a:ext cx="0" cy="9525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0" name="Line 54"/>
              <p:cNvSpPr>
                <a:spLocks noChangeShapeType="1"/>
              </p:cNvSpPr>
              <p:nvPr/>
            </p:nvSpPr>
            <p:spPr bwMode="auto">
              <a:xfrm flipV="1">
                <a:off x="5769646"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21" name="Rectangle 55"/>
              <p:cNvSpPr>
                <a:spLocks noChangeArrowheads="1"/>
              </p:cNvSpPr>
              <p:nvPr/>
            </p:nvSpPr>
            <p:spPr bwMode="auto">
              <a:xfrm>
                <a:off x="5598583"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90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22" name="Rectangle 56"/>
              <p:cNvSpPr>
                <a:spLocks noChangeArrowheads="1"/>
              </p:cNvSpPr>
              <p:nvPr/>
            </p:nvSpPr>
            <p:spPr bwMode="auto">
              <a:xfrm>
                <a:off x="2107671" y="6529361"/>
                <a:ext cx="283471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Yield</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23" name="Oval 57"/>
              <p:cNvSpPr>
                <a:spLocks noChangeArrowheads="1"/>
              </p:cNvSpPr>
              <p:nvPr/>
            </p:nvSpPr>
            <p:spPr bwMode="auto">
              <a:xfrm>
                <a:off x="3141133" y="3240836"/>
                <a:ext cx="149225" cy="149225"/>
              </a:xfrm>
              <a:prstGeom prst="ellipse">
                <a:avLst/>
              </a:pr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4" name="Oval 58"/>
              <p:cNvSpPr>
                <a:spLocks noChangeArrowheads="1"/>
              </p:cNvSpPr>
              <p:nvPr/>
            </p:nvSpPr>
            <p:spPr bwMode="auto">
              <a:xfrm>
                <a:off x="3557058" y="3418636"/>
                <a:ext cx="149225" cy="149225"/>
              </a:xfrm>
              <a:prstGeom prst="ellipse">
                <a:avLst/>
              </a:prstGeom>
              <a:noFill/>
              <a:ln w="30163">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5" name="Oval 59"/>
              <p:cNvSpPr>
                <a:spLocks noChangeArrowheads="1"/>
              </p:cNvSpPr>
              <p:nvPr/>
            </p:nvSpPr>
            <p:spPr bwMode="auto">
              <a:xfrm>
                <a:off x="3912658" y="2915399"/>
                <a:ext cx="149225" cy="149225"/>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6" name="Oval 60"/>
              <p:cNvSpPr>
                <a:spLocks noChangeArrowheads="1"/>
              </p:cNvSpPr>
              <p:nvPr/>
            </p:nvSpPr>
            <p:spPr bwMode="auto">
              <a:xfrm>
                <a:off x="2726796" y="4396536"/>
                <a:ext cx="149225" cy="149225"/>
              </a:xfrm>
              <a:prstGeom prst="ellipse">
                <a:avLst/>
              </a:prstGeom>
              <a:noFill/>
              <a:ln w="30163">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7" name="Oval 61"/>
              <p:cNvSpPr>
                <a:spLocks noChangeArrowheads="1"/>
              </p:cNvSpPr>
              <p:nvPr/>
            </p:nvSpPr>
            <p:spPr bwMode="auto">
              <a:xfrm>
                <a:off x="3082396" y="3893299"/>
                <a:ext cx="149225" cy="149225"/>
              </a:xfrm>
              <a:prstGeom prst="ellipse">
                <a:avLst/>
              </a:prstGeom>
              <a:noFill/>
              <a:ln w="30163">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8" name="Oval 62"/>
              <p:cNvSpPr>
                <a:spLocks noChangeArrowheads="1"/>
              </p:cNvSpPr>
              <p:nvPr/>
            </p:nvSpPr>
            <p:spPr bwMode="auto">
              <a:xfrm>
                <a:off x="3496733" y="4071099"/>
                <a:ext cx="149225" cy="149225"/>
              </a:xfrm>
              <a:prstGeom prst="ellipse">
                <a:avLst/>
              </a:pr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9" name="Rectangle 101"/>
              <p:cNvSpPr>
                <a:spLocks noChangeArrowheads="1"/>
              </p:cNvSpPr>
              <p:nvPr/>
            </p:nvSpPr>
            <p:spPr bwMode="auto">
              <a:xfrm>
                <a:off x="1107076" y="1453313"/>
                <a:ext cx="2649903"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 Cultivars:  r=0.722</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130" name="Straight Connector 129"/>
              <p:cNvCxnSpPr/>
              <p:nvPr/>
            </p:nvCxnSpPr>
            <p:spPr>
              <a:xfrm>
                <a:off x="3552825" y="1359649"/>
                <a:ext cx="0" cy="4740275"/>
              </a:xfrm>
              <a:prstGeom prst="line">
                <a:avLst/>
              </a:prstGeom>
              <a:ln w="3175">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rot="5400000">
                <a:off x="3395133" y="1369588"/>
                <a:ext cx="0" cy="4740275"/>
              </a:xfrm>
              <a:prstGeom prst="line">
                <a:avLst/>
              </a:prstGeom>
              <a:ln w="3175">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2" name="Rectangle 10"/>
              <p:cNvSpPr>
                <a:spLocks noChangeArrowheads="1"/>
              </p:cNvSpPr>
              <p:nvPr/>
            </p:nvSpPr>
            <p:spPr bwMode="auto">
              <a:xfrm>
                <a:off x="5947687" y="5964276"/>
                <a:ext cx="42749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-40</a:t>
                </a:r>
              </a:p>
            </p:txBody>
          </p:sp>
          <p:sp>
            <p:nvSpPr>
              <p:cNvPr id="133" name="Rectangle 132"/>
              <p:cNvSpPr>
                <a:spLocks noChangeArrowheads="1"/>
              </p:cNvSpPr>
              <p:nvPr/>
            </p:nvSpPr>
            <p:spPr bwMode="auto">
              <a:xfrm>
                <a:off x="5947687" y="5370551"/>
                <a:ext cx="42749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-30</a:t>
                </a:r>
              </a:p>
            </p:txBody>
          </p:sp>
          <p:sp>
            <p:nvSpPr>
              <p:cNvPr id="134" name="Rectangle 133"/>
              <p:cNvSpPr>
                <a:spLocks noChangeArrowheads="1"/>
              </p:cNvSpPr>
              <p:nvPr/>
            </p:nvSpPr>
            <p:spPr bwMode="auto">
              <a:xfrm>
                <a:off x="5947687" y="4778414"/>
                <a:ext cx="42749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-20</a:t>
                </a:r>
              </a:p>
            </p:txBody>
          </p:sp>
          <p:sp>
            <p:nvSpPr>
              <p:cNvPr id="135" name="Rectangle 134"/>
              <p:cNvSpPr>
                <a:spLocks noChangeArrowheads="1"/>
              </p:cNvSpPr>
              <p:nvPr/>
            </p:nvSpPr>
            <p:spPr bwMode="auto">
              <a:xfrm>
                <a:off x="5947687" y="4186276"/>
                <a:ext cx="42749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-10</a:t>
                </a:r>
              </a:p>
            </p:txBody>
          </p:sp>
          <p:sp>
            <p:nvSpPr>
              <p:cNvPr id="136" name="Rectangle 135"/>
              <p:cNvSpPr>
                <a:spLocks noChangeArrowheads="1"/>
              </p:cNvSpPr>
              <p:nvPr/>
            </p:nvSpPr>
            <p:spPr bwMode="auto">
              <a:xfrm>
                <a:off x="5916126" y="3594139"/>
                <a:ext cx="164203"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0</a:t>
                </a:r>
              </a:p>
            </p:txBody>
          </p:sp>
          <p:sp>
            <p:nvSpPr>
              <p:cNvPr id="137" name="Rectangle 136"/>
              <p:cNvSpPr>
                <a:spLocks noChangeArrowheads="1"/>
              </p:cNvSpPr>
              <p:nvPr/>
            </p:nvSpPr>
            <p:spPr bwMode="auto">
              <a:xfrm>
                <a:off x="5916126" y="3002000"/>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10</a:t>
                </a:r>
              </a:p>
            </p:txBody>
          </p:sp>
          <p:sp>
            <p:nvSpPr>
              <p:cNvPr id="138" name="Rectangle 137"/>
              <p:cNvSpPr>
                <a:spLocks noChangeArrowheads="1"/>
              </p:cNvSpPr>
              <p:nvPr/>
            </p:nvSpPr>
            <p:spPr bwMode="auto">
              <a:xfrm>
                <a:off x="5916126" y="2408275"/>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20</a:t>
                </a:r>
              </a:p>
            </p:txBody>
          </p:sp>
          <p:sp>
            <p:nvSpPr>
              <p:cNvPr id="139" name="Rectangle 138"/>
              <p:cNvSpPr>
                <a:spLocks noChangeArrowheads="1"/>
              </p:cNvSpPr>
              <p:nvPr/>
            </p:nvSpPr>
            <p:spPr bwMode="auto">
              <a:xfrm>
                <a:off x="5916126" y="1816138"/>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30</a:t>
                </a:r>
              </a:p>
            </p:txBody>
          </p:sp>
          <p:sp>
            <p:nvSpPr>
              <p:cNvPr id="140" name="Rectangle 139"/>
              <p:cNvSpPr>
                <a:spLocks noChangeArrowheads="1"/>
              </p:cNvSpPr>
              <p:nvPr/>
            </p:nvSpPr>
            <p:spPr bwMode="auto">
              <a:xfrm>
                <a:off x="5916126" y="1224000"/>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40</a:t>
                </a:r>
              </a:p>
            </p:txBody>
          </p:sp>
          <p:sp>
            <p:nvSpPr>
              <p:cNvPr id="141" name="Line 48"/>
              <p:cNvSpPr>
                <a:spLocks noChangeShapeType="1"/>
              </p:cNvSpPr>
              <p:nvPr/>
            </p:nvSpPr>
            <p:spPr bwMode="auto">
              <a:xfrm flipV="1">
                <a:off x="4883440" y="1256511"/>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42" name="Rectangle 141"/>
              <p:cNvSpPr>
                <a:spLocks noChangeArrowheads="1"/>
              </p:cNvSpPr>
              <p:nvPr/>
            </p:nvSpPr>
            <p:spPr bwMode="auto">
              <a:xfrm rot="16200000">
                <a:off x="4483369" y="3397550"/>
                <a:ext cx="4074282"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Cultivar </a:t>
                </a:r>
                <a:r>
                  <a:rPr lang="en-US" altLang="en-US" sz="1300" dirty="0">
                    <a:solidFill>
                      <a:srgbClr val="C00000"/>
                    </a:solidFill>
                    <a:effectLst>
                      <a:outerShdw blurRad="38100" dist="38100" dir="2700000" algn="tl">
                        <a:srgbClr val="000000">
                          <a:alpha val="43137"/>
                        </a:srgbClr>
                      </a:outerShdw>
                    </a:effectLst>
                  </a:rPr>
                  <a:t>Effects</a:t>
                </a:r>
                <a:r>
                  <a:rPr lang="en-US" altLang="en-US" sz="1300" dirty="0">
                    <a:solidFill>
                      <a:srgbClr val="0000FF"/>
                    </a:solidFill>
                  </a:rPr>
                  <a:t> on Plant Height</a:t>
                </a:r>
                <a:endParaRPr kumimoji="0" lang="en-US" altLang="en-US" sz="1300" b="0" i="0" u="none" strike="noStrike" cap="none" normalizeH="0" baseline="0" dirty="0">
                  <a:ln>
                    <a:noFill/>
                  </a:ln>
                  <a:solidFill>
                    <a:srgbClr val="0000FF"/>
                  </a:solidFill>
                  <a:effectLst/>
                </a:endParaRPr>
              </a:p>
            </p:txBody>
          </p:sp>
          <p:grpSp>
            <p:nvGrpSpPr>
              <p:cNvPr id="143" name="Group 142"/>
              <p:cNvGrpSpPr/>
              <p:nvPr/>
            </p:nvGrpSpPr>
            <p:grpSpPr>
              <a:xfrm>
                <a:off x="1188000" y="972000"/>
                <a:ext cx="4771819" cy="353320"/>
                <a:chOff x="1307571" y="6368211"/>
                <a:chExt cx="4771819" cy="353320"/>
              </a:xfrm>
            </p:grpSpPr>
            <p:sp>
              <p:nvSpPr>
                <p:cNvPr id="147" name="Rectangle 146"/>
                <p:cNvSpPr>
                  <a:spLocks noChangeArrowheads="1"/>
                </p:cNvSpPr>
                <p:nvPr/>
              </p:nvSpPr>
              <p:spPr bwMode="auto">
                <a:xfrm>
                  <a:off x="1307571" y="6368211"/>
                  <a:ext cx="42749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-35</a:t>
                  </a:r>
                </a:p>
              </p:txBody>
            </p:sp>
            <p:sp>
              <p:nvSpPr>
                <p:cNvPr id="148" name="Rectangle 147"/>
                <p:cNvSpPr>
                  <a:spLocks noChangeArrowheads="1"/>
                </p:cNvSpPr>
                <p:nvPr/>
              </p:nvSpPr>
              <p:spPr bwMode="auto">
                <a:xfrm>
                  <a:off x="2194983" y="6368211"/>
                  <a:ext cx="42749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-20</a:t>
                  </a:r>
                </a:p>
              </p:txBody>
            </p:sp>
            <p:sp>
              <p:nvSpPr>
                <p:cNvPr id="149" name="Rectangle 148"/>
                <p:cNvSpPr>
                  <a:spLocks noChangeArrowheads="1"/>
                </p:cNvSpPr>
                <p:nvPr/>
              </p:nvSpPr>
              <p:spPr bwMode="auto">
                <a:xfrm>
                  <a:off x="3083984" y="6368211"/>
                  <a:ext cx="263293"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a:t>
                  </a:r>
                  <a:r>
                    <a:rPr kumimoji="0" lang="en-US" altLang="en-US" sz="1300" b="0" i="0" u="none" strike="noStrike" cap="none" normalizeH="0" baseline="0" dirty="0">
                      <a:ln>
                        <a:noFill/>
                      </a:ln>
                      <a:solidFill>
                        <a:srgbClr val="0000FF"/>
                      </a:solidFill>
                      <a:effectLst/>
                    </a:rPr>
                    <a:t>5</a:t>
                  </a:r>
                </a:p>
              </p:txBody>
            </p:sp>
            <p:sp>
              <p:nvSpPr>
                <p:cNvPr id="150" name="Rectangle 149"/>
                <p:cNvSpPr>
                  <a:spLocks noChangeArrowheads="1"/>
                </p:cNvSpPr>
                <p:nvPr/>
              </p:nvSpPr>
              <p:spPr bwMode="auto">
                <a:xfrm>
                  <a:off x="3972984" y="6368211"/>
                  <a:ext cx="24630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 5</a:t>
                  </a:r>
                </a:p>
              </p:txBody>
            </p:sp>
            <p:sp>
              <p:nvSpPr>
                <p:cNvPr id="151" name="Rectangle 52"/>
                <p:cNvSpPr>
                  <a:spLocks noChangeArrowheads="1"/>
                </p:cNvSpPr>
                <p:nvPr/>
              </p:nvSpPr>
              <p:spPr bwMode="auto">
                <a:xfrm>
                  <a:off x="4861984" y="6368211"/>
                  <a:ext cx="32840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2</a:t>
                  </a:r>
                  <a:r>
                    <a:rPr kumimoji="0" lang="en-US" altLang="en-US" sz="1300" b="0" i="0" u="none" strike="noStrike" cap="none" normalizeH="0" baseline="0" dirty="0">
                      <a:ln>
                        <a:noFill/>
                      </a:ln>
                      <a:solidFill>
                        <a:srgbClr val="0000FF"/>
                      </a:solidFill>
                      <a:effectLst/>
                    </a:rPr>
                    <a:t>5</a:t>
                  </a:r>
                </a:p>
              </p:txBody>
            </p:sp>
            <p:sp>
              <p:nvSpPr>
                <p:cNvPr id="152" name="Rectangle 55"/>
                <p:cNvSpPr>
                  <a:spLocks noChangeArrowheads="1"/>
                </p:cNvSpPr>
                <p:nvPr/>
              </p:nvSpPr>
              <p:spPr bwMode="auto">
                <a:xfrm>
                  <a:off x="5750984" y="6368211"/>
                  <a:ext cx="32840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35</a:t>
                  </a:r>
                </a:p>
              </p:txBody>
            </p:sp>
          </p:grpSp>
          <p:sp>
            <p:nvSpPr>
              <p:cNvPr id="144" name="Rectangle 143"/>
              <p:cNvSpPr>
                <a:spLocks noChangeArrowheads="1"/>
              </p:cNvSpPr>
              <p:nvPr/>
            </p:nvSpPr>
            <p:spPr bwMode="auto">
              <a:xfrm>
                <a:off x="3433986" y="6215086"/>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50</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45" name="Line 47"/>
              <p:cNvSpPr>
                <a:spLocks noChangeShapeType="1"/>
              </p:cNvSpPr>
              <p:nvPr/>
            </p:nvSpPr>
            <p:spPr bwMode="auto">
              <a:xfrm>
                <a:off x="3544655" y="6107949"/>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46" name="Rectangle 56"/>
              <p:cNvSpPr>
                <a:spLocks noChangeArrowheads="1"/>
              </p:cNvSpPr>
              <p:nvPr/>
            </p:nvSpPr>
            <p:spPr bwMode="auto">
              <a:xfrm>
                <a:off x="880800" y="672496"/>
                <a:ext cx="3106842" cy="35332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Cultivar </a:t>
                </a:r>
                <a:r>
                  <a:rPr kumimoji="0" lang="en-US" altLang="en-US" sz="1300" b="0" i="0" u="none" strike="noStrike" cap="none" normalizeH="0" baseline="0" dirty="0">
                    <a:ln>
                      <a:noFill/>
                    </a:ln>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Effects</a:t>
                </a: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 on Yield</a:t>
                </a:r>
              </a:p>
            </p:txBody>
          </p:sp>
        </p:grpSp>
      </p:grpSp>
      <p:sp>
        <p:nvSpPr>
          <p:cNvPr id="8" name="Rechteck 1"/>
          <p:cNvSpPr/>
          <p:nvPr/>
        </p:nvSpPr>
        <p:spPr>
          <a:xfrm>
            <a:off x="4247720" y="973728"/>
            <a:ext cx="14446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p>
        </p:txBody>
      </p:sp>
      <p:sp>
        <p:nvSpPr>
          <p:cNvPr id="3" name="TextBox 2"/>
          <p:cNvSpPr txBox="1"/>
          <p:nvPr/>
        </p:nvSpPr>
        <p:spPr>
          <a:xfrm>
            <a:off x="56561" y="51515"/>
            <a:ext cx="12036701"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Are the six </a:t>
            </a:r>
            <a:r>
              <a:rPr lang="en-GB" sz="2400"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Effects</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phenotypic</a:t>
            </a:r>
            <a:r>
              <a:rPr lang="en-GB" sz="2400" dirty="0">
                <a:latin typeface="Arial" panose="020B0604020202020204" pitchFamily="34" charset="0"/>
                <a:cs typeface="Arial" panose="020B0604020202020204" pitchFamily="34" charset="0"/>
              </a:rPr>
              <a:t> or genetic?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Cf. UNPLAB-h²_GxE_Ch-1[Broad Sense h²]], page 26 ff.</a:t>
            </a:r>
          </a:p>
        </p:txBody>
      </p:sp>
      <p:sp>
        <p:nvSpPr>
          <p:cNvPr id="69" name="TextBox 68"/>
          <p:cNvSpPr txBox="1"/>
          <p:nvPr/>
        </p:nvSpPr>
        <p:spPr>
          <a:xfrm>
            <a:off x="5392171" y="1794138"/>
            <a:ext cx="2594382" cy="286232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Each of the six dots is still ‚contaminated‘ with some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because these means are across N=6 </a:t>
            </a:r>
            <a:r>
              <a:rPr lang="en-GB" dirty="0" err="1">
                <a:latin typeface="Arial" panose="020B0604020202020204" pitchFamily="34" charset="0"/>
                <a:cs typeface="Arial" panose="020B0604020202020204" pitchFamily="34" charset="0"/>
              </a:rPr>
              <a:t>envi-ronments</a:t>
            </a:r>
            <a:r>
              <a:rPr lang="en-GB" dirty="0">
                <a:latin typeface="Arial" panose="020B0604020202020204" pitchFamily="34" charset="0"/>
                <a:cs typeface="Arial" panose="020B0604020202020204" pitchFamily="34" charset="0"/>
              </a:rPr>
              <a:t> (not from 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is true for both, Yield and Plant Height. </a:t>
            </a:r>
          </a:p>
        </p:txBody>
      </p:sp>
      <p:sp>
        <p:nvSpPr>
          <p:cNvPr id="72" name="TextBox 71"/>
          <p:cNvSpPr txBox="1"/>
          <p:nvPr/>
        </p:nvSpPr>
        <p:spPr>
          <a:xfrm>
            <a:off x="5338772" y="4747573"/>
            <a:ext cx="6773349" cy="203132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lvl="0"/>
            <a:r>
              <a:rPr lang="en-GB" dirty="0">
                <a:solidFill>
                  <a:prstClr val="black"/>
                </a:solidFill>
                <a:latin typeface="Arial" panose="020B0604020202020204" pitchFamily="34" charset="0"/>
                <a:cs typeface="Arial" panose="020B0604020202020204" pitchFamily="34" charset="0"/>
              </a:rPr>
              <a:t>The variance between these </a:t>
            </a:r>
            <a:r>
              <a:rPr lang="en-GB" dirty="0" err="1">
                <a:solidFill>
                  <a:prstClr val="black"/>
                </a:solidFill>
                <a:latin typeface="Arial" panose="020B0604020202020204" pitchFamily="34" charset="0"/>
                <a:cs typeface="Arial" panose="020B0604020202020204" pitchFamily="34" charset="0"/>
              </a:rPr>
              <a:t>cvs’</a:t>
            </a:r>
            <a:r>
              <a:rPr lang="en-GB" dirty="0">
                <a:solidFill>
                  <a:prstClr val="black"/>
                </a:solidFill>
                <a:latin typeface="Arial" panose="020B0604020202020204" pitchFamily="34" charset="0"/>
                <a:cs typeface="Arial" panose="020B0604020202020204" pitchFamily="34" charset="0"/>
              </a:rPr>
              <a:t> results is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phenotypic</a:t>
            </a:r>
            <a:r>
              <a:rPr lang="en-GB" dirty="0">
                <a:solidFill>
                  <a:prstClr val="black"/>
                </a:solidFill>
                <a:latin typeface="Arial" panose="020B0604020202020204" pitchFamily="34" charset="0"/>
                <a:cs typeface="Arial" panose="020B0604020202020204" pitchFamily="34" charset="0"/>
              </a:rPr>
              <a:t>; it contains expectedly 1/6 of the σ²</a:t>
            </a:r>
            <a:r>
              <a:rPr lang="en-GB" baseline="-25000" dirty="0">
                <a:solidFill>
                  <a:prstClr val="black"/>
                </a:solidFill>
                <a:latin typeface="Arial" panose="020B0604020202020204" pitchFamily="34" charset="0"/>
                <a:cs typeface="Arial" panose="020B0604020202020204" pitchFamily="34" charset="0"/>
              </a:rPr>
              <a:t>GxE</a:t>
            </a:r>
            <a:r>
              <a:rPr lang="en-GB" dirty="0">
                <a:solidFill>
                  <a:prstClr val="black"/>
                </a:solidFill>
                <a:latin typeface="Arial" panose="020B0604020202020204" pitchFamily="34" charset="0"/>
                <a:cs typeface="Arial" panose="020B0604020202020204" pitchFamily="34" charset="0"/>
              </a:rPr>
              <a:t> (both traits). </a:t>
            </a:r>
            <a:br>
              <a:rPr lang="en-GB" dirty="0">
                <a:solidFill>
                  <a:prstClr val="black"/>
                </a:solidFill>
                <a:latin typeface="Arial" panose="020B0604020202020204" pitchFamily="34" charset="0"/>
                <a:cs typeface="Arial" panose="020B0604020202020204" pitchFamily="34" charset="0"/>
              </a:rPr>
            </a:b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The same is true for the covariance </a:t>
            </a:r>
            <a:r>
              <a:rPr lang="en-GB" dirty="0" err="1">
                <a:solidFill>
                  <a:prstClr val="black"/>
                </a:solidFill>
                <a:latin typeface="Arial" panose="020B0604020202020204" pitchFamily="34" charset="0"/>
                <a:cs typeface="Arial" panose="020B0604020202020204" pitchFamily="34" charset="0"/>
              </a:rPr>
              <a:t>cov</a:t>
            </a:r>
            <a:r>
              <a:rPr lang="en-GB" baseline="-25000" dirty="0" err="1">
                <a:solidFill>
                  <a:prstClr val="black"/>
                </a:solidFill>
                <a:latin typeface="Arial" panose="020B0604020202020204" pitchFamily="34" charset="0"/>
                <a:cs typeface="Arial" panose="020B0604020202020204" pitchFamily="34" charset="0"/>
              </a:rPr>
              <a:t>Y,PH</a:t>
            </a:r>
            <a:r>
              <a:rPr lang="en-GB" dirty="0">
                <a:solidFill>
                  <a:prstClr val="black"/>
                </a:solidFill>
                <a:latin typeface="Arial" panose="020B0604020202020204" pitchFamily="34" charset="0"/>
                <a:cs typeface="Arial" panose="020B0604020202020204" pitchFamily="34" charset="0"/>
              </a:rPr>
              <a:t>, which is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phenotypic</a:t>
            </a:r>
            <a:r>
              <a:rPr lang="en-GB" dirty="0">
                <a:solidFill>
                  <a:prstClr val="black"/>
                </a:solidFill>
                <a:latin typeface="Arial" panose="020B0604020202020204" pitchFamily="34" charset="0"/>
                <a:cs typeface="Arial" panose="020B0604020202020204" pitchFamily="34" charset="0"/>
              </a:rPr>
              <a:t> and ‚contaminated‘ with 1/6 of the </a:t>
            </a:r>
            <a:r>
              <a:rPr lang="en-GB" dirty="0" err="1">
                <a:solidFill>
                  <a:prstClr val="black"/>
                </a:solidFill>
                <a:latin typeface="Arial" panose="020B0604020202020204" pitchFamily="34" charset="0"/>
                <a:cs typeface="Arial" panose="020B0604020202020204" pitchFamily="34" charset="0"/>
              </a:rPr>
              <a:t>cov</a:t>
            </a:r>
            <a:r>
              <a:rPr lang="en-GB" baseline="-20000" dirty="0" err="1">
                <a:solidFill>
                  <a:prstClr val="black"/>
                </a:solidFill>
                <a:latin typeface="Arial" panose="020B0604020202020204" pitchFamily="34" charset="0"/>
                <a:cs typeface="Arial" panose="020B0604020202020204" pitchFamily="34" charset="0"/>
              </a:rPr>
              <a:t>GxE</a:t>
            </a:r>
            <a:r>
              <a:rPr lang="en-GB" baseline="-40000" dirty="0">
                <a:solidFill>
                  <a:prstClr val="black"/>
                </a:solidFill>
                <a:latin typeface="Arial" panose="020B0604020202020204" pitchFamily="34" charset="0"/>
                <a:cs typeface="Arial" panose="020B0604020202020204" pitchFamily="34" charset="0"/>
              </a:rPr>
              <a:t>(Y,PH)</a:t>
            </a:r>
            <a:r>
              <a:rPr lang="en-GB" dirty="0">
                <a:solidFill>
                  <a:prstClr val="black"/>
                </a:solidFill>
                <a:latin typeface="Arial" panose="020B0604020202020204" pitchFamily="34" charset="0"/>
                <a:cs typeface="Arial" panose="020B0604020202020204" pitchFamily="34" charset="0"/>
              </a:rPr>
              <a:t>.  </a:t>
            </a:r>
          </a:p>
          <a:p>
            <a:pPr lvl="0"/>
            <a:endParaRPr lang="en-GB" dirty="0">
              <a:solidFill>
                <a:prstClr val="black"/>
              </a:solidFill>
              <a:latin typeface="Arial" panose="020B0604020202020204" pitchFamily="34" charset="0"/>
              <a:cs typeface="Arial" panose="020B0604020202020204" pitchFamily="34" charset="0"/>
            </a:endParaRPr>
          </a:p>
          <a:p>
            <a:pPr lvl="0"/>
            <a:r>
              <a:rPr lang="de-DE" dirty="0" err="1">
                <a:solidFill>
                  <a:prstClr val="black"/>
                </a:solidFill>
                <a:latin typeface="Arial" panose="020B0604020202020204" pitchFamily="34" charset="0"/>
                <a:cs typeface="Arial" panose="020B0604020202020204" pitchFamily="34" charset="0"/>
              </a:rPr>
              <a:t>Therefore</a:t>
            </a:r>
            <a:r>
              <a:rPr lang="de-DE" dirty="0">
                <a:solidFill>
                  <a:prstClr val="black"/>
                </a:solidFill>
                <a:latin typeface="Arial" panose="020B0604020202020204" pitchFamily="34" charset="0"/>
                <a:cs typeface="Arial" panose="020B0604020202020204" pitchFamily="34" charset="0"/>
              </a:rPr>
              <a:t>, r=0.722 </a:t>
            </a:r>
            <a:r>
              <a:rPr lang="de-DE" dirty="0" err="1">
                <a:solidFill>
                  <a:prstClr val="black"/>
                </a:solidFill>
                <a:latin typeface="Arial" panose="020B0604020202020204" pitchFamily="34" charset="0"/>
                <a:cs typeface="Arial" panose="020B0604020202020204" pitchFamily="34" charset="0"/>
              </a:rPr>
              <a:t>is</a:t>
            </a:r>
            <a:r>
              <a:rPr lang="de-DE" dirty="0">
                <a:solidFill>
                  <a:prstClr val="black"/>
                </a:solidFill>
                <a:latin typeface="Arial" panose="020B0604020202020204" pitchFamily="34" charset="0"/>
                <a:cs typeface="Arial" panose="020B0604020202020204" pitchFamily="34" charset="0"/>
              </a:rPr>
              <a:t> a </a:t>
            </a:r>
            <a:r>
              <a:rPr lang="de-DE"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phenotypic</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correlation</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coefficient</a:t>
            </a:r>
            <a:r>
              <a:rPr lang="de-DE" dirty="0">
                <a:solidFill>
                  <a:prstClr val="black"/>
                </a:solidFill>
                <a:latin typeface="Arial" panose="020B0604020202020204" pitchFamily="34" charset="0"/>
                <a:cs typeface="Arial" panose="020B0604020202020204" pitchFamily="34" charset="0"/>
              </a:rPr>
              <a:t>. </a:t>
            </a:r>
            <a:endParaRPr lang="en-GB"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17</a:t>
            </a:fld>
            <a:endParaRPr lang="en-GB" sz="2400" dirty="0">
              <a:latin typeface="Arial" panose="020B0604020202020204" pitchFamily="34" charset="0"/>
              <a:cs typeface="Arial" panose="020B0604020202020204" pitchFamily="34" charset="0"/>
            </a:endParaRPr>
          </a:p>
        </p:txBody>
      </p:sp>
      <p:sp>
        <p:nvSpPr>
          <p:cNvPr id="4" name="Oval 3"/>
          <p:cNvSpPr/>
          <p:nvPr/>
        </p:nvSpPr>
        <p:spPr>
          <a:xfrm rot="2178685">
            <a:off x="9811431" y="1983073"/>
            <a:ext cx="633119" cy="1569685"/>
          </a:xfrm>
          <a:prstGeom prst="ellipse">
            <a:avLst/>
          </a:prstGeom>
          <a:noFill/>
          <a:ln>
            <a:solidFill>
              <a:schemeClr val="tx1">
                <a:lumMod val="50000"/>
                <a:lumOff val="50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2884133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3" name="Group 152"/>
          <p:cNvGrpSpPr/>
          <p:nvPr/>
        </p:nvGrpSpPr>
        <p:grpSpPr>
          <a:xfrm>
            <a:off x="8060042" y="973728"/>
            <a:ext cx="4033220" cy="3671511"/>
            <a:chOff x="8060042" y="973728"/>
            <a:chExt cx="4033220" cy="3671511"/>
          </a:xfrm>
        </p:grpSpPr>
        <p:sp>
          <p:nvSpPr>
            <p:cNvPr id="6" name="Rectangle 5"/>
            <p:cNvSpPr/>
            <p:nvPr/>
          </p:nvSpPr>
          <p:spPr>
            <a:xfrm>
              <a:off x="8060042" y="973728"/>
              <a:ext cx="4033220" cy="3671511"/>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nvGrpSpPr>
            <p:cNvPr id="71" name="Group 70"/>
            <p:cNvGrpSpPr>
              <a:grpSpLocks noChangeAspect="1"/>
            </p:cNvGrpSpPr>
            <p:nvPr/>
          </p:nvGrpSpPr>
          <p:grpSpPr>
            <a:xfrm>
              <a:off x="8207365" y="1084102"/>
              <a:ext cx="3756710" cy="3516292"/>
              <a:chOff x="62377" y="672496"/>
              <a:chExt cx="6634793" cy="6210186"/>
            </a:xfrm>
          </p:grpSpPr>
          <p:sp>
            <p:nvSpPr>
              <p:cNvPr id="73" name="Line 6"/>
              <p:cNvSpPr>
                <a:spLocks noChangeShapeType="1"/>
              </p:cNvSpPr>
              <p:nvPr/>
            </p:nvSpPr>
            <p:spPr bwMode="auto">
              <a:xfrm flipV="1">
                <a:off x="1024996" y="1359649"/>
                <a:ext cx="0" cy="47402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4" name="Line 7"/>
              <p:cNvSpPr>
                <a:spLocks noChangeShapeType="1"/>
              </p:cNvSpPr>
              <p:nvPr/>
            </p:nvSpPr>
            <p:spPr bwMode="auto">
              <a:xfrm flipV="1">
                <a:off x="5765271" y="1359649"/>
                <a:ext cx="0" cy="4740275"/>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5" name="Line 8"/>
              <p:cNvSpPr>
                <a:spLocks noChangeShapeType="1"/>
              </p:cNvSpPr>
              <p:nvPr/>
            </p:nvSpPr>
            <p:spPr bwMode="auto">
              <a:xfrm flipH="1">
                <a:off x="929746" y="6099924"/>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6" name="Line 9"/>
              <p:cNvSpPr>
                <a:spLocks noChangeShapeType="1"/>
              </p:cNvSpPr>
              <p:nvPr/>
            </p:nvSpPr>
            <p:spPr bwMode="auto">
              <a:xfrm>
                <a:off x="5765271" y="6099924"/>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7" name="Rectangle 10"/>
              <p:cNvSpPr>
                <a:spLocks noChangeArrowheads="1"/>
              </p:cNvSpPr>
              <p:nvPr/>
            </p:nvSpPr>
            <p:spPr bwMode="auto">
              <a:xfrm>
                <a:off x="572558" y="5990385"/>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60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78" name="Line 11"/>
              <p:cNvSpPr>
                <a:spLocks noChangeShapeType="1"/>
              </p:cNvSpPr>
              <p:nvPr/>
            </p:nvSpPr>
            <p:spPr bwMode="auto">
              <a:xfrm flipH="1">
                <a:off x="929746" y="5507786"/>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79" name="Line 12"/>
              <p:cNvSpPr>
                <a:spLocks noChangeShapeType="1"/>
              </p:cNvSpPr>
              <p:nvPr/>
            </p:nvSpPr>
            <p:spPr bwMode="auto">
              <a:xfrm>
                <a:off x="5765271" y="5507786"/>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0" name="Rectangle 79"/>
              <p:cNvSpPr>
                <a:spLocks noChangeArrowheads="1"/>
              </p:cNvSpPr>
              <p:nvPr/>
            </p:nvSpPr>
            <p:spPr bwMode="auto">
              <a:xfrm>
                <a:off x="572558" y="5396661"/>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70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1" name="Line 14"/>
              <p:cNvSpPr>
                <a:spLocks noChangeShapeType="1"/>
              </p:cNvSpPr>
              <p:nvPr/>
            </p:nvSpPr>
            <p:spPr bwMode="auto">
              <a:xfrm flipH="1">
                <a:off x="929746" y="4914061"/>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2" name="Line 15"/>
              <p:cNvSpPr>
                <a:spLocks noChangeShapeType="1"/>
              </p:cNvSpPr>
              <p:nvPr/>
            </p:nvSpPr>
            <p:spPr bwMode="auto">
              <a:xfrm>
                <a:off x="5765271" y="4914061"/>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3" name="Rectangle 82"/>
              <p:cNvSpPr>
                <a:spLocks noChangeArrowheads="1"/>
              </p:cNvSpPr>
              <p:nvPr/>
            </p:nvSpPr>
            <p:spPr bwMode="auto">
              <a:xfrm>
                <a:off x="572558" y="4804526"/>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80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4" name="Line 17"/>
              <p:cNvSpPr>
                <a:spLocks noChangeShapeType="1"/>
              </p:cNvSpPr>
              <p:nvPr/>
            </p:nvSpPr>
            <p:spPr bwMode="auto">
              <a:xfrm flipH="1">
                <a:off x="929746" y="4321924"/>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5" name="Line 18"/>
              <p:cNvSpPr>
                <a:spLocks noChangeShapeType="1"/>
              </p:cNvSpPr>
              <p:nvPr/>
            </p:nvSpPr>
            <p:spPr bwMode="auto">
              <a:xfrm>
                <a:off x="5765271" y="4321924"/>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6" name="Rectangle 85"/>
              <p:cNvSpPr>
                <a:spLocks noChangeArrowheads="1"/>
              </p:cNvSpPr>
              <p:nvPr/>
            </p:nvSpPr>
            <p:spPr bwMode="auto">
              <a:xfrm>
                <a:off x="572558" y="4212385"/>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90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87" name="Line 20"/>
              <p:cNvSpPr>
                <a:spLocks noChangeShapeType="1"/>
              </p:cNvSpPr>
              <p:nvPr/>
            </p:nvSpPr>
            <p:spPr bwMode="auto">
              <a:xfrm flipH="1">
                <a:off x="929746" y="3729786"/>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88" name="Line 21"/>
              <p:cNvSpPr>
                <a:spLocks noChangeShapeType="1"/>
              </p:cNvSpPr>
              <p:nvPr/>
            </p:nvSpPr>
            <p:spPr bwMode="auto">
              <a:xfrm>
                <a:off x="5813396" y="3729786"/>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89" name="Rectangle 88"/>
              <p:cNvSpPr>
                <a:spLocks noChangeArrowheads="1"/>
              </p:cNvSpPr>
              <p:nvPr/>
            </p:nvSpPr>
            <p:spPr bwMode="auto">
              <a:xfrm>
                <a:off x="453497" y="3620249"/>
                <a:ext cx="492611"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100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0" name="Line 23"/>
              <p:cNvSpPr>
                <a:spLocks noChangeShapeType="1"/>
              </p:cNvSpPr>
              <p:nvPr/>
            </p:nvSpPr>
            <p:spPr bwMode="auto">
              <a:xfrm flipH="1">
                <a:off x="929746" y="3137649"/>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1" name="Line 24"/>
              <p:cNvSpPr>
                <a:spLocks noChangeShapeType="1"/>
              </p:cNvSpPr>
              <p:nvPr/>
            </p:nvSpPr>
            <p:spPr bwMode="auto">
              <a:xfrm>
                <a:off x="5774021" y="3137649"/>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2" name="Rectangle 91"/>
              <p:cNvSpPr>
                <a:spLocks noChangeArrowheads="1"/>
              </p:cNvSpPr>
              <p:nvPr/>
            </p:nvSpPr>
            <p:spPr bwMode="auto">
              <a:xfrm>
                <a:off x="453497" y="3028110"/>
                <a:ext cx="470755"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110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3" name="Line 26"/>
              <p:cNvSpPr>
                <a:spLocks noChangeShapeType="1"/>
              </p:cNvSpPr>
              <p:nvPr/>
            </p:nvSpPr>
            <p:spPr bwMode="auto">
              <a:xfrm flipH="1">
                <a:off x="929746" y="2545511"/>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4" name="Line 27"/>
              <p:cNvSpPr>
                <a:spLocks noChangeShapeType="1"/>
              </p:cNvSpPr>
              <p:nvPr/>
            </p:nvSpPr>
            <p:spPr bwMode="auto">
              <a:xfrm>
                <a:off x="5774021" y="2545511"/>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5" name="Rectangle 94"/>
              <p:cNvSpPr>
                <a:spLocks noChangeArrowheads="1"/>
              </p:cNvSpPr>
              <p:nvPr/>
            </p:nvSpPr>
            <p:spPr bwMode="auto">
              <a:xfrm>
                <a:off x="453497" y="2434385"/>
                <a:ext cx="492611"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120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6" name="Line 29"/>
              <p:cNvSpPr>
                <a:spLocks noChangeShapeType="1"/>
              </p:cNvSpPr>
              <p:nvPr/>
            </p:nvSpPr>
            <p:spPr bwMode="auto">
              <a:xfrm flipH="1">
                <a:off x="929746" y="1951786"/>
                <a:ext cx="95250"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7" name="Line 30"/>
              <p:cNvSpPr>
                <a:spLocks noChangeShapeType="1"/>
              </p:cNvSpPr>
              <p:nvPr/>
            </p:nvSpPr>
            <p:spPr bwMode="auto">
              <a:xfrm>
                <a:off x="5774021" y="1951786"/>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98" name="Rectangle 97"/>
              <p:cNvSpPr>
                <a:spLocks noChangeArrowheads="1"/>
              </p:cNvSpPr>
              <p:nvPr/>
            </p:nvSpPr>
            <p:spPr bwMode="auto">
              <a:xfrm>
                <a:off x="453497" y="1842249"/>
                <a:ext cx="492611"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130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99" name="Line 32"/>
              <p:cNvSpPr>
                <a:spLocks noChangeShapeType="1"/>
              </p:cNvSpPr>
              <p:nvPr/>
            </p:nvSpPr>
            <p:spPr bwMode="auto">
              <a:xfrm flipH="1">
                <a:off x="929746" y="1359649"/>
                <a:ext cx="95250"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00" name="Line 33"/>
              <p:cNvSpPr>
                <a:spLocks noChangeShapeType="1"/>
              </p:cNvSpPr>
              <p:nvPr/>
            </p:nvSpPr>
            <p:spPr bwMode="auto">
              <a:xfrm>
                <a:off x="5769646" y="1359649"/>
                <a:ext cx="93663"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01" name="Rectangle 100"/>
              <p:cNvSpPr>
                <a:spLocks noChangeArrowheads="1"/>
              </p:cNvSpPr>
              <p:nvPr/>
            </p:nvSpPr>
            <p:spPr bwMode="auto">
              <a:xfrm>
                <a:off x="453497" y="1250112"/>
                <a:ext cx="492611"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140</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02" name="Rectangle 101"/>
              <p:cNvSpPr>
                <a:spLocks noChangeArrowheads="1"/>
              </p:cNvSpPr>
              <p:nvPr/>
            </p:nvSpPr>
            <p:spPr bwMode="auto">
              <a:xfrm rot="16200000">
                <a:off x="-1662041" y="3554710"/>
                <a:ext cx="3802157"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Plant Height</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03" name="Line 36"/>
              <p:cNvSpPr>
                <a:spLocks noChangeShapeType="1"/>
              </p:cNvSpPr>
              <p:nvPr/>
            </p:nvSpPr>
            <p:spPr bwMode="auto">
              <a:xfrm>
                <a:off x="1024996" y="6099924"/>
                <a:ext cx="47402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04" name="Line 37"/>
              <p:cNvSpPr>
                <a:spLocks noChangeShapeType="1"/>
              </p:cNvSpPr>
              <p:nvPr/>
            </p:nvSpPr>
            <p:spPr bwMode="auto">
              <a:xfrm>
                <a:off x="1024996" y="1359649"/>
                <a:ext cx="4740275" cy="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05" name="Line 38"/>
              <p:cNvSpPr>
                <a:spLocks noChangeShapeType="1"/>
              </p:cNvSpPr>
              <p:nvPr/>
            </p:nvSpPr>
            <p:spPr bwMode="auto">
              <a:xfrm>
                <a:off x="1321858"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06" name="Line 39"/>
              <p:cNvSpPr>
                <a:spLocks noChangeShapeType="1"/>
              </p:cNvSpPr>
              <p:nvPr/>
            </p:nvSpPr>
            <p:spPr bwMode="auto">
              <a:xfrm flipV="1">
                <a:off x="1321858"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07" name="Rectangle 106"/>
              <p:cNvSpPr>
                <a:spLocks noChangeArrowheads="1"/>
              </p:cNvSpPr>
              <p:nvPr/>
            </p:nvSpPr>
            <p:spPr bwMode="auto">
              <a:xfrm>
                <a:off x="1155171"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15</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08" name="Line 41"/>
              <p:cNvSpPr>
                <a:spLocks noChangeShapeType="1"/>
              </p:cNvSpPr>
              <p:nvPr/>
            </p:nvSpPr>
            <p:spPr bwMode="auto">
              <a:xfrm>
                <a:off x="2209271"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09" name="Line 42"/>
              <p:cNvSpPr>
                <a:spLocks noChangeShapeType="1"/>
              </p:cNvSpPr>
              <p:nvPr/>
            </p:nvSpPr>
            <p:spPr bwMode="auto">
              <a:xfrm flipV="1">
                <a:off x="2209271"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10" name="Rectangle 109"/>
              <p:cNvSpPr>
                <a:spLocks noChangeArrowheads="1"/>
              </p:cNvSpPr>
              <p:nvPr/>
            </p:nvSpPr>
            <p:spPr bwMode="auto">
              <a:xfrm>
                <a:off x="2042582"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30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11" name="Line 44"/>
              <p:cNvSpPr>
                <a:spLocks noChangeShapeType="1"/>
              </p:cNvSpPr>
              <p:nvPr/>
            </p:nvSpPr>
            <p:spPr bwMode="auto">
              <a:xfrm>
                <a:off x="3098271"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12" name="Line 45"/>
              <p:cNvSpPr>
                <a:spLocks noChangeShapeType="1"/>
              </p:cNvSpPr>
              <p:nvPr/>
            </p:nvSpPr>
            <p:spPr bwMode="auto">
              <a:xfrm flipV="1">
                <a:off x="3098271"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13" name="Rectangle 112"/>
              <p:cNvSpPr>
                <a:spLocks noChangeArrowheads="1"/>
              </p:cNvSpPr>
              <p:nvPr/>
            </p:nvSpPr>
            <p:spPr bwMode="auto">
              <a:xfrm>
                <a:off x="2931583"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45</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14" name="Line 47"/>
              <p:cNvSpPr>
                <a:spLocks noChangeShapeType="1"/>
              </p:cNvSpPr>
              <p:nvPr/>
            </p:nvSpPr>
            <p:spPr bwMode="auto">
              <a:xfrm>
                <a:off x="3987271"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15" name="Line 48"/>
              <p:cNvSpPr>
                <a:spLocks noChangeShapeType="1"/>
              </p:cNvSpPr>
              <p:nvPr/>
            </p:nvSpPr>
            <p:spPr bwMode="auto">
              <a:xfrm flipV="1">
                <a:off x="3987271"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16" name="Rectangle 115"/>
              <p:cNvSpPr>
                <a:spLocks noChangeArrowheads="1"/>
              </p:cNvSpPr>
              <p:nvPr/>
            </p:nvSpPr>
            <p:spPr bwMode="auto">
              <a:xfrm>
                <a:off x="3820583"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60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17" name="Line 50"/>
              <p:cNvSpPr>
                <a:spLocks noChangeShapeType="1"/>
              </p:cNvSpPr>
              <p:nvPr/>
            </p:nvSpPr>
            <p:spPr bwMode="auto">
              <a:xfrm>
                <a:off x="4876271" y="6099924"/>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18" name="Rectangle 52"/>
              <p:cNvSpPr>
                <a:spLocks noChangeArrowheads="1"/>
              </p:cNvSpPr>
              <p:nvPr/>
            </p:nvSpPr>
            <p:spPr bwMode="auto">
              <a:xfrm>
                <a:off x="4709583"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75</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19" name="Line 53"/>
              <p:cNvSpPr>
                <a:spLocks noChangeShapeType="1"/>
              </p:cNvSpPr>
              <p:nvPr/>
            </p:nvSpPr>
            <p:spPr bwMode="auto">
              <a:xfrm>
                <a:off x="5765271" y="6099924"/>
                <a:ext cx="0" cy="95250"/>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0" name="Line 54"/>
              <p:cNvSpPr>
                <a:spLocks noChangeShapeType="1"/>
              </p:cNvSpPr>
              <p:nvPr/>
            </p:nvSpPr>
            <p:spPr bwMode="auto">
              <a:xfrm flipV="1">
                <a:off x="5769646" y="1265986"/>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21" name="Rectangle 55"/>
              <p:cNvSpPr>
                <a:spLocks noChangeArrowheads="1"/>
              </p:cNvSpPr>
              <p:nvPr/>
            </p:nvSpPr>
            <p:spPr bwMode="auto">
              <a:xfrm>
                <a:off x="5598583" y="6215813"/>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a:ln>
                      <a:noFill/>
                    </a:ln>
                    <a:solidFill>
                      <a:srgbClr val="000000"/>
                    </a:solidFill>
                    <a:effectLst/>
                    <a:latin typeface="Arial" panose="020B0604020202020204" pitchFamily="34" charset="0"/>
                    <a:cs typeface="Arial" panose="020B0604020202020204" pitchFamily="34" charset="0"/>
                  </a:rPr>
                  <a:t>90</a:t>
                </a:r>
                <a:endParaRPr kumimoji="0" lang="en-US" altLang="en-US" sz="1300" b="0" i="0" u="none" strike="noStrike" cap="none" normalizeH="0" baseline="0">
                  <a:ln>
                    <a:noFill/>
                  </a:ln>
                  <a:solidFill>
                    <a:schemeClr val="tx1"/>
                  </a:solidFill>
                  <a:effectLst/>
                  <a:latin typeface="Arial" panose="020B0604020202020204" pitchFamily="34" charset="0"/>
                  <a:cs typeface="Arial" panose="020B0604020202020204" pitchFamily="34" charset="0"/>
                </a:endParaRPr>
              </a:p>
            </p:txBody>
          </p:sp>
          <p:sp>
            <p:nvSpPr>
              <p:cNvPr id="122" name="Rectangle 56"/>
              <p:cNvSpPr>
                <a:spLocks noChangeArrowheads="1"/>
              </p:cNvSpPr>
              <p:nvPr/>
            </p:nvSpPr>
            <p:spPr bwMode="auto">
              <a:xfrm>
                <a:off x="2107671" y="6529361"/>
                <a:ext cx="283471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Phenotypic data Yield</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23" name="Oval 57"/>
              <p:cNvSpPr>
                <a:spLocks noChangeArrowheads="1"/>
              </p:cNvSpPr>
              <p:nvPr/>
            </p:nvSpPr>
            <p:spPr bwMode="auto">
              <a:xfrm>
                <a:off x="3141133" y="3240836"/>
                <a:ext cx="149225" cy="149225"/>
              </a:xfrm>
              <a:prstGeom prst="ellipse">
                <a:avLst/>
              </a:prstGeom>
              <a:noFill/>
              <a:ln w="30163">
                <a:solidFill>
                  <a:srgbClr val="FF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4" name="Oval 58"/>
              <p:cNvSpPr>
                <a:spLocks noChangeArrowheads="1"/>
              </p:cNvSpPr>
              <p:nvPr/>
            </p:nvSpPr>
            <p:spPr bwMode="auto">
              <a:xfrm>
                <a:off x="3557058" y="3418636"/>
                <a:ext cx="149225" cy="149225"/>
              </a:xfrm>
              <a:prstGeom prst="ellipse">
                <a:avLst/>
              </a:prstGeom>
              <a:noFill/>
              <a:ln w="30163">
                <a:solidFill>
                  <a:srgbClr val="00FF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5" name="Oval 59"/>
              <p:cNvSpPr>
                <a:spLocks noChangeArrowheads="1"/>
              </p:cNvSpPr>
              <p:nvPr/>
            </p:nvSpPr>
            <p:spPr bwMode="auto">
              <a:xfrm>
                <a:off x="3912658" y="2915399"/>
                <a:ext cx="149225" cy="149225"/>
              </a:xfrm>
              <a:prstGeom prst="ellipse">
                <a:avLst/>
              </a:prstGeom>
              <a:noFill/>
              <a:ln w="30163">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6" name="Oval 60"/>
              <p:cNvSpPr>
                <a:spLocks noChangeArrowheads="1"/>
              </p:cNvSpPr>
              <p:nvPr/>
            </p:nvSpPr>
            <p:spPr bwMode="auto">
              <a:xfrm>
                <a:off x="2726796" y="4396536"/>
                <a:ext cx="149225" cy="149225"/>
              </a:xfrm>
              <a:prstGeom prst="ellipse">
                <a:avLst/>
              </a:prstGeom>
              <a:noFill/>
              <a:ln w="30163">
                <a:solidFill>
                  <a:srgbClr val="8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7" name="Oval 61"/>
              <p:cNvSpPr>
                <a:spLocks noChangeArrowheads="1"/>
              </p:cNvSpPr>
              <p:nvPr/>
            </p:nvSpPr>
            <p:spPr bwMode="auto">
              <a:xfrm>
                <a:off x="3082396" y="3893299"/>
                <a:ext cx="149225" cy="149225"/>
              </a:xfrm>
              <a:prstGeom prst="ellipse">
                <a:avLst/>
              </a:prstGeom>
              <a:noFill/>
              <a:ln w="30163">
                <a:solidFill>
                  <a:srgbClr val="008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8" name="Oval 62"/>
              <p:cNvSpPr>
                <a:spLocks noChangeArrowheads="1"/>
              </p:cNvSpPr>
              <p:nvPr/>
            </p:nvSpPr>
            <p:spPr bwMode="auto">
              <a:xfrm>
                <a:off x="3496733" y="4071099"/>
                <a:ext cx="149225" cy="149225"/>
              </a:xfrm>
              <a:prstGeom prst="ellipse">
                <a:avLst/>
              </a:prstGeom>
              <a:noFill/>
              <a:ln w="30163">
                <a:solidFill>
                  <a:srgbClr val="80008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29" name="Rectangle 101"/>
              <p:cNvSpPr>
                <a:spLocks noChangeArrowheads="1"/>
              </p:cNvSpPr>
              <p:nvPr/>
            </p:nvSpPr>
            <p:spPr bwMode="auto">
              <a:xfrm>
                <a:off x="1107076" y="1453313"/>
                <a:ext cx="2649903"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6 Cultivars:  r=0.722</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cxnSp>
            <p:nvCxnSpPr>
              <p:cNvPr id="130" name="Straight Connector 129"/>
              <p:cNvCxnSpPr/>
              <p:nvPr/>
            </p:nvCxnSpPr>
            <p:spPr>
              <a:xfrm>
                <a:off x="3552825" y="1359649"/>
                <a:ext cx="0" cy="4740275"/>
              </a:xfrm>
              <a:prstGeom prst="line">
                <a:avLst/>
              </a:prstGeom>
              <a:ln w="3175">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131" name="Straight Connector 130"/>
              <p:cNvCxnSpPr/>
              <p:nvPr/>
            </p:nvCxnSpPr>
            <p:spPr>
              <a:xfrm rot="5400000">
                <a:off x="3395133" y="1369588"/>
                <a:ext cx="0" cy="4740275"/>
              </a:xfrm>
              <a:prstGeom prst="line">
                <a:avLst/>
              </a:prstGeom>
              <a:ln w="3175">
                <a:solidFill>
                  <a:schemeClr val="tx1">
                    <a:lumMod val="50000"/>
                    <a:lumOff val="50000"/>
                  </a:schemeClr>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2" name="Rectangle 10"/>
              <p:cNvSpPr>
                <a:spLocks noChangeArrowheads="1"/>
              </p:cNvSpPr>
              <p:nvPr/>
            </p:nvSpPr>
            <p:spPr bwMode="auto">
              <a:xfrm>
                <a:off x="5947687" y="5964276"/>
                <a:ext cx="42749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-40</a:t>
                </a:r>
              </a:p>
            </p:txBody>
          </p:sp>
          <p:sp>
            <p:nvSpPr>
              <p:cNvPr id="133" name="Rectangle 132"/>
              <p:cNvSpPr>
                <a:spLocks noChangeArrowheads="1"/>
              </p:cNvSpPr>
              <p:nvPr/>
            </p:nvSpPr>
            <p:spPr bwMode="auto">
              <a:xfrm>
                <a:off x="5947687" y="5370551"/>
                <a:ext cx="42749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-30</a:t>
                </a:r>
              </a:p>
            </p:txBody>
          </p:sp>
          <p:sp>
            <p:nvSpPr>
              <p:cNvPr id="134" name="Rectangle 133"/>
              <p:cNvSpPr>
                <a:spLocks noChangeArrowheads="1"/>
              </p:cNvSpPr>
              <p:nvPr/>
            </p:nvSpPr>
            <p:spPr bwMode="auto">
              <a:xfrm>
                <a:off x="5947687" y="4778414"/>
                <a:ext cx="42749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-20</a:t>
                </a:r>
              </a:p>
            </p:txBody>
          </p:sp>
          <p:sp>
            <p:nvSpPr>
              <p:cNvPr id="135" name="Rectangle 134"/>
              <p:cNvSpPr>
                <a:spLocks noChangeArrowheads="1"/>
              </p:cNvSpPr>
              <p:nvPr/>
            </p:nvSpPr>
            <p:spPr bwMode="auto">
              <a:xfrm>
                <a:off x="5947687" y="4186276"/>
                <a:ext cx="42749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-10</a:t>
                </a:r>
              </a:p>
            </p:txBody>
          </p:sp>
          <p:sp>
            <p:nvSpPr>
              <p:cNvPr id="136" name="Rectangle 135"/>
              <p:cNvSpPr>
                <a:spLocks noChangeArrowheads="1"/>
              </p:cNvSpPr>
              <p:nvPr/>
            </p:nvSpPr>
            <p:spPr bwMode="auto">
              <a:xfrm>
                <a:off x="5916126" y="3594139"/>
                <a:ext cx="164203"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0</a:t>
                </a:r>
              </a:p>
            </p:txBody>
          </p:sp>
          <p:sp>
            <p:nvSpPr>
              <p:cNvPr id="137" name="Rectangle 136"/>
              <p:cNvSpPr>
                <a:spLocks noChangeArrowheads="1"/>
              </p:cNvSpPr>
              <p:nvPr/>
            </p:nvSpPr>
            <p:spPr bwMode="auto">
              <a:xfrm>
                <a:off x="5916126" y="3002000"/>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10</a:t>
                </a:r>
              </a:p>
            </p:txBody>
          </p:sp>
          <p:sp>
            <p:nvSpPr>
              <p:cNvPr id="138" name="Rectangle 137"/>
              <p:cNvSpPr>
                <a:spLocks noChangeArrowheads="1"/>
              </p:cNvSpPr>
              <p:nvPr/>
            </p:nvSpPr>
            <p:spPr bwMode="auto">
              <a:xfrm>
                <a:off x="5916126" y="2408275"/>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20</a:t>
                </a:r>
              </a:p>
            </p:txBody>
          </p:sp>
          <p:sp>
            <p:nvSpPr>
              <p:cNvPr id="139" name="Rectangle 138"/>
              <p:cNvSpPr>
                <a:spLocks noChangeArrowheads="1"/>
              </p:cNvSpPr>
              <p:nvPr/>
            </p:nvSpPr>
            <p:spPr bwMode="auto">
              <a:xfrm>
                <a:off x="5916126" y="1816138"/>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30</a:t>
                </a:r>
              </a:p>
            </p:txBody>
          </p:sp>
          <p:sp>
            <p:nvSpPr>
              <p:cNvPr id="140" name="Rectangle 139"/>
              <p:cNvSpPr>
                <a:spLocks noChangeArrowheads="1"/>
              </p:cNvSpPr>
              <p:nvPr/>
            </p:nvSpPr>
            <p:spPr bwMode="auto">
              <a:xfrm>
                <a:off x="5916126" y="1224000"/>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40</a:t>
                </a:r>
              </a:p>
            </p:txBody>
          </p:sp>
          <p:sp>
            <p:nvSpPr>
              <p:cNvPr id="141" name="Line 48"/>
              <p:cNvSpPr>
                <a:spLocks noChangeShapeType="1"/>
              </p:cNvSpPr>
              <p:nvPr/>
            </p:nvSpPr>
            <p:spPr bwMode="auto">
              <a:xfrm flipV="1">
                <a:off x="4883440" y="1256511"/>
                <a:ext cx="0" cy="93663"/>
              </a:xfrm>
              <a:prstGeom prst="line">
                <a:avLst/>
              </a:prstGeom>
              <a:noFill/>
              <a:ln w="30163">
                <a:solidFill>
                  <a:srgbClr val="0000FF"/>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solidFill>
                    <a:srgbClr val="0000FF"/>
                  </a:solidFill>
                </a:endParaRPr>
              </a:p>
            </p:txBody>
          </p:sp>
          <p:sp>
            <p:nvSpPr>
              <p:cNvPr id="142" name="Rectangle 141"/>
              <p:cNvSpPr>
                <a:spLocks noChangeArrowheads="1"/>
              </p:cNvSpPr>
              <p:nvPr/>
            </p:nvSpPr>
            <p:spPr bwMode="auto">
              <a:xfrm rot="16200000">
                <a:off x="4483369" y="3397550"/>
                <a:ext cx="4074282"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Cultivar </a:t>
                </a:r>
                <a:r>
                  <a:rPr lang="en-US" altLang="en-US" sz="1300" dirty="0">
                    <a:solidFill>
                      <a:srgbClr val="C00000"/>
                    </a:solidFill>
                    <a:effectLst>
                      <a:outerShdw blurRad="38100" dist="38100" dir="2700000" algn="tl">
                        <a:srgbClr val="000000">
                          <a:alpha val="43137"/>
                        </a:srgbClr>
                      </a:outerShdw>
                    </a:effectLst>
                  </a:rPr>
                  <a:t>Effects</a:t>
                </a:r>
                <a:r>
                  <a:rPr lang="en-US" altLang="en-US" sz="1300" dirty="0">
                    <a:solidFill>
                      <a:srgbClr val="0000FF"/>
                    </a:solidFill>
                  </a:rPr>
                  <a:t> on Plant Height</a:t>
                </a:r>
                <a:endParaRPr kumimoji="0" lang="en-US" altLang="en-US" sz="1300" b="0" i="0" u="none" strike="noStrike" cap="none" normalizeH="0" baseline="0" dirty="0">
                  <a:ln>
                    <a:noFill/>
                  </a:ln>
                  <a:solidFill>
                    <a:srgbClr val="0000FF"/>
                  </a:solidFill>
                  <a:effectLst/>
                </a:endParaRPr>
              </a:p>
            </p:txBody>
          </p:sp>
          <p:grpSp>
            <p:nvGrpSpPr>
              <p:cNvPr id="143" name="Group 142"/>
              <p:cNvGrpSpPr/>
              <p:nvPr/>
            </p:nvGrpSpPr>
            <p:grpSpPr>
              <a:xfrm>
                <a:off x="1188000" y="972000"/>
                <a:ext cx="4771819" cy="353320"/>
                <a:chOff x="1307571" y="6368211"/>
                <a:chExt cx="4771819" cy="353320"/>
              </a:xfrm>
            </p:grpSpPr>
            <p:sp>
              <p:nvSpPr>
                <p:cNvPr id="147" name="Rectangle 146"/>
                <p:cNvSpPr>
                  <a:spLocks noChangeArrowheads="1"/>
                </p:cNvSpPr>
                <p:nvPr/>
              </p:nvSpPr>
              <p:spPr bwMode="auto">
                <a:xfrm>
                  <a:off x="1307571" y="6368211"/>
                  <a:ext cx="42749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-35</a:t>
                  </a:r>
                </a:p>
              </p:txBody>
            </p:sp>
            <p:sp>
              <p:nvSpPr>
                <p:cNvPr id="148" name="Rectangle 147"/>
                <p:cNvSpPr>
                  <a:spLocks noChangeArrowheads="1"/>
                </p:cNvSpPr>
                <p:nvPr/>
              </p:nvSpPr>
              <p:spPr bwMode="auto">
                <a:xfrm>
                  <a:off x="2194983" y="6368211"/>
                  <a:ext cx="42749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-20</a:t>
                  </a:r>
                </a:p>
              </p:txBody>
            </p:sp>
            <p:sp>
              <p:nvSpPr>
                <p:cNvPr id="149" name="Rectangle 148"/>
                <p:cNvSpPr>
                  <a:spLocks noChangeArrowheads="1"/>
                </p:cNvSpPr>
                <p:nvPr/>
              </p:nvSpPr>
              <p:spPr bwMode="auto">
                <a:xfrm>
                  <a:off x="3083984" y="6368211"/>
                  <a:ext cx="263293"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a:t>
                  </a:r>
                  <a:r>
                    <a:rPr kumimoji="0" lang="en-US" altLang="en-US" sz="1300" b="0" i="0" u="none" strike="noStrike" cap="none" normalizeH="0" baseline="0" dirty="0">
                      <a:ln>
                        <a:noFill/>
                      </a:ln>
                      <a:solidFill>
                        <a:srgbClr val="0000FF"/>
                      </a:solidFill>
                      <a:effectLst/>
                    </a:rPr>
                    <a:t>5</a:t>
                  </a:r>
                </a:p>
              </p:txBody>
            </p:sp>
            <p:sp>
              <p:nvSpPr>
                <p:cNvPr id="150" name="Rectangle 149"/>
                <p:cNvSpPr>
                  <a:spLocks noChangeArrowheads="1"/>
                </p:cNvSpPr>
                <p:nvPr/>
              </p:nvSpPr>
              <p:spPr bwMode="auto">
                <a:xfrm>
                  <a:off x="3972984" y="6368211"/>
                  <a:ext cx="24630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 5</a:t>
                  </a:r>
                </a:p>
              </p:txBody>
            </p:sp>
            <p:sp>
              <p:nvSpPr>
                <p:cNvPr id="151" name="Rectangle 52"/>
                <p:cNvSpPr>
                  <a:spLocks noChangeArrowheads="1"/>
                </p:cNvSpPr>
                <p:nvPr/>
              </p:nvSpPr>
              <p:spPr bwMode="auto">
                <a:xfrm>
                  <a:off x="4861984" y="6368211"/>
                  <a:ext cx="32840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300" dirty="0">
                      <a:solidFill>
                        <a:srgbClr val="0000FF"/>
                      </a:solidFill>
                    </a:rPr>
                    <a:t>2</a:t>
                  </a:r>
                  <a:r>
                    <a:rPr kumimoji="0" lang="en-US" altLang="en-US" sz="1300" b="0" i="0" u="none" strike="noStrike" cap="none" normalizeH="0" baseline="0" dirty="0">
                      <a:ln>
                        <a:noFill/>
                      </a:ln>
                      <a:solidFill>
                        <a:srgbClr val="0000FF"/>
                      </a:solidFill>
                      <a:effectLst/>
                    </a:rPr>
                    <a:t>5</a:t>
                  </a:r>
                </a:p>
              </p:txBody>
            </p:sp>
            <p:sp>
              <p:nvSpPr>
                <p:cNvPr id="152" name="Rectangle 55"/>
                <p:cNvSpPr>
                  <a:spLocks noChangeArrowheads="1"/>
                </p:cNvSpPr>
                <p:nvPr/>
              </p:nvSpPr>
              <p:spPr bwMode="auto">
                <a:xfrm>
                  <a:off x="5750984" y="6368211"/>
                  <a:ext cx="328406" cy="353320"/>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35</a:t>
                  </a:r>
                </a:p>
              </p:txBody>
            </p:sp>
          </p:grpSp>
          <p:sp>
            <p:nvSpPr>
              <p:cNvPr id="144" name="Rectangle 143"/>
              <p:cNvSpPr>
                <a:spLocks noChangeArrowheads="1"/>
              </p:cNvSpPr>
              <p:nvPr/>
            </p:nvSpPr>
            <p:spPr bwMode="auto">
              <a:xfrm>
                <a:off x="3433986" y="6215086"/>
                <a:ext cx="328406" cy="353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00"/>
                    </a:solidFill>
                    <a:effectLst/>
                    <a:latin typeface="Arial" panose="020B0604020202020204" pitchFamily="34" charset="0"/>
                    <a:cs typeface="Arial" panose="020B0604020202020204" pitchFamily="34" charset="0"/>
                  </a:rPr>
                  <a:t>50</a:t>
                </a:r>
                <a:endParaRPr kumimoji="0" lang="en-US" altLang="en-US" sz="1300" b="0" i="0" u="none" strike="noStrike" cap="none" normalizeH="0" baseline="0" dirty="0">
                  <a:ln>
                    <a:noFill/>
                  </a:ln>
                  <a:solidFill>
                    <a:schemeClr val="tx1"/>
                  </a:solidFill>
                  <a:effectLst/>
                  <a:latin typeface="Arial" panose="020B0604020202020204" pitchFamily="34" charset="0"/>
                  <a:cs typeface="Arial" panose="020B0604020202020204" pitchFamily="34" charset="0"/>
                </a:endParaRPr>
              </a:p>
            </p:txBody>
          </p:sp>
          <p:sp>
            <p:nvSpPr>
              <p:cNvPr id="145" name="Line 47"/>
              <p:cNvSpPr>
                <a:spLocks noChangeShapeType="1"/>
              </p:cNvSpPr>
              <p:nvPr/>
            </p:nvSpPr>
            <p:spPr bwMode="auto">
              <a:xfrm>
                <a:off x="3544655" y="6107949"/>
                <a:ext cx="0" cy="9525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300"/>
              </a:p>
            </p:txBody>
          </p:sp>
          <p:sp>
            <p:nvSpPr>
              <p:cNvPr id="146" name="Rectangle 56"/>
              <p:cNvSpPr>
                <a:spLocks noChangeArrowheads="1"/>
              </p:cNvSpPr>
              <p:nvPr/>
            </p:nvSpPr>
            <p:spPr bwMode="auto">
              <a:xfrm>
                <a:off x="880800" y="672496"/>
                <a:ext cx="3106842" cy="353321"/>
              </a:xfrm>
              <a:prstGeom prst="rect">
                <a:avLst/>
              </a:prstGeom>
              <a:noFill/>
              <a:ln w="9525">
                <a:noFill/>
                <a:miter lim="800000"/>
                <a:headEnd/>
                <a:tailEnd/>
              </a:ln>
              <a:extLst>
                <a:ext uri="{909E8E84-426E-40DD-AFC4-6F175D3DCCD1}">
                  <a14:hiddenFill xmlns:a14="http://schemas.microsoft.com/office/drawing/2010/main">
                    <a:solidFill>
                      <a:srgbClr val="FFFFFF"/>
                    </a:solidFill>
                  </a14:hiddenFill>
                </a:ext>
              </a:extLst>
            </p:spPr>
            <p:txBody>
              <a:bodyPr vert="horz" wrap="none" lIns="0" tIns="0" rIns="0" bIns="0" numCol="1" anchor="t" anchorCtr="0" compatLnSpc="1">
                <a:prstTxWarp prst="textNoShape">
                  <a:avLst/>
                </a:prstTxWarp>
                <a:spAutoFit/>
              </a:bodyPr>
              <a:lstStyle>
                <a:lvl1pPr eaLnBrk="0" hangingPunct="0">
                  <a:defRPr>
                    <a:solidFill>
                      <a:schemeClr val="tx1"/>
                    </a:solidFill>
                    <a:latin typeface="Arial" panose="020B0604020202020204" pitchFamily="34" charset="0"/>
                    <a:cs typeface="Arial" panose="020B0604020202020204" pitchFamily="34" charset="0"/>
                  </a:defRPr>
                </a:lvl1pPr>
                <a:lvl2pPr eaLnBrk="0" hangingPunct="0">
                  <a:defRPr>
                    <a:solidFill>
                      <a:schemeClr val="tx1"/>
                    </a:solidFill>
                    <a:latin typeface="Arial" panose="020B0604020202020204" pitchFamily="34" charset="0"/>
                    <a:cs typeface="Arial" panose="020B0604020202020204" pitchFamily="34" charset="0"/>
                  </a:defRPr>
                </a:lvl2pPr>
                <a:lvl3pPr eaLnBrk="0" hangingPunct="0">
                  <a:defRPr>
                    <a:solidFill>
                      <a:schemeClr val="tx1"/>
                    </a:solidFill>
                    <a:latin typeface="Arial" panose="020B0604020202020204" pitchFamily="34" charset="0"/>
                    <a:cs typeface="Arial" panose="020B0604020202020204" pitchFamily="34" charset="0"/>
                  </a:defRPr>
                </a:lvl3pPr>
                <a:lvl4pPr eaLnBrk="0" hangingPunct="0">
                  <a:defRPr>
                    <a:solidFill>
                      <a:schemeClr val="tx1"/>
                    </a:solidFill>
                    <a:latin typeface="Arial" panose="020B0604020202020204" pitchFamily="34" charset="0"/>
                    <a:cs typeface="Arial" panose="020B0604020202020204" pitchFamily="34" charset="0"/>
                  </a:defRPr>
                </a:lvl4pPr>
                <a:lvl5pPr eaLnBrk="0" hangingPunct="0">
                  <a:defRPr>
                    <a:solidFill>
                      <a:schemeClr val="tx1"/>
                    </a:solidFill>
                    <a:latin typeface="Arial" panose="020B0604020202020204" pitchFamily="34" charset="0"/>
                    <a:cs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Cultivar </a:t>
                </a:r>
                <a:r>
                  <a:rPr kumimoji="0" lang="en-US" altLang="en-US" sz="1300" b="0" i="0" u="none" strike="noStrike" cap="none" normalizeH="0" baseline="0" dirty="0">
                    <a:ln>
                      <a:noFill/>
                    </a:ln>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Effects</a:t>
                </a:r>
                <a:r>
                  <a:rPr kumimoji="0" lang="en-US" altLang="en-US" sz="1300" b="0" i="0" u="none" strike="noStrike" cap="none" normalizeH="0" baseline="0" dirty="0">
                    <a:ln>
                      <a:noFill/>
                    </a:ln>
                    <a:solidFill>
                      <a:srgbClr val="0000FF"/>
                    </a:solidFill>
                    <a:effectLst/>
                    <a:latin typeface="Arial" panose="020B0604020202020204" pitchFamily="34" charset="0"/>
                    <a:cs typeface="Arial" panose="020B0604020202020204" pitchFamily="34" charset="0"/>
                  </a:rPr>
                  <a:t> on Yield</a:t>
                </a:r>
              </a:p>
            </p:txBody>
          </p:sp>
        </p:grpSp>
      </p:grpSp>
      <p:sp>
        <p:nvSpPr>
          <p:cNvPr id="5" name="Rectangle 4"/>
          <p:cNvSpPr/>
          <p:nvPr/>
        </p:nvSpPr>
        <p:spPr>
          <a:xfrm>
            <a:off x="55832" y="51515"/>
            <a:ext cx="5213332" cy="674651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8" name="Rechteck 1"/>
          <p:cNvSpPr/>
          <p:nvPr/>
        </p:nvSpPr>
        <p:spPr>
          <a:xfrm>
            <a:off x="4247720" y="973728"/>
            <a:ext cx="14446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p>
        </p:txBody>
      </p:sp>
      <p:sp>
        <p:nvSpPr>
          <p:cNvPr id="3" name="TextBox 2"/>
          <p:cNvSpPr txBox="1"/>
          <p:nvPr/>
        </p:nvSpPr>
        <p:spPr>
          <a:xfrm>
            <a:off x="5332894" y="51515"/>
            <a:ext cx="676036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Are the six </a:t>
            </a:r>
            <a:r>
              <a:rPr lang="en-GB" sz="2400" dirty="0" err="1">
                <a:latin typeface="Arial" panose="020B0604020202020204" pitchFamily="34" charset="0"/>
                <a:cs typeface="Arial" panose="020B0604020202020204" pitchFamily="34" charset="0"/>
              </a:rPr>
              <a:t>cvs</a:t>
            </a:r>
            <a:r>
              <a:rPr lang="en-GB" sz="2400" dirty="0">
                <a:latin typeface="Arial" panose="020B0604020202020204" pitchFamily="34" charset="0"/>
                <a:cs typeface="Arial" panose="020B0604020202020204" pitchFamily="34" charset="0"/>
              </a:rPr>
              <a:t>. </a:t>
            </a:r>
            <a:r>
              <a:rPr lang="en-GB" sz="2400"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Effects</a:t>
            </a:r>
            <a:r>
              <a:rPr lang="en-GB" sz="2400" dirty="0">
                <a:latin typeface="Arial" panose="020B0604020202020204" pitchFamily="34" charset="0"/>
                <a:cs typeface="Arial" panose="020B0604020202020204" pitchFamily="34" charset="0"/>
              </a:rPr>
              <a:t> </a:t>
            </a:r>
            <a:r>
              <a:rPr lang="en-GB" sz="2400" dirty="0">
                <a:solidFill>
                  <a:srgbClr val="0000FF"/>
                </a:solidFill>
                <a:latin typeface="Arial" panose="020B0604020202020204" pitchFamily="34" charset="0"/>
                <a:cs typeface="Arial" panose="020B0604020202020204" pitchFamily="34" charset="0"/>
              </a:rPr>
              <a:t>phenotypic</a:t>
            </a:r>
            <a:r>
              <a:rPr lang="en-GB" sz="2400" dirty="0">
                <a:latin typeface="Arial" panose="020B0604020202020204" pitchFamily="34" charset="0"/>
                <a:cs typeface="Arial" panose="020B0604020202020204" pitchFamily="34" charset="0"/>
              </a:rPr>
              <a:t> or genetic? </a:t>
            </a:r>
            <a:br>
              <a:rPr lang="en-GB" sz="2400" dirty="0">
                <a:latin typeface="Arial" panose="020B0604020202020204" pitchFamily="34" charset="0"/>
                <a:cs typeface="Arial" panose="020B0604020202020204" pitchFamily="34" charset="0"/>
              </a:rPr>
            </a:br>
            <a:r>
              <a:rPr lang="en-GB" sz="2400" dirty="0">
                <a:latin typeface="Arial" panose="020B0604020202020204" pitchFamily="34" charset="0"/>
                <a:cs typeface="Arial" panose="020B0604020202020204" pitchFamily="34" charset="0"/>
              </a:rPr>
              <a:t>Cf. UNPLAB-h²_GxE_Ch-1[12E36G], page 26 ff.</a:t>
            </a:r>
          </a:p>
        </p:txBody>
      </p:sp>
      <p:graphicFrame>
        <p:nvGraphicFramePr>
          <p:cNvPr id="70" name="Object 69"/>
          <p:cNvGraphicFramePr>
            <a:graphicFrameLocks noChangeAspect="1"/>
          </p:cNvGraphicFramePr>
          <p:nvPr>
            <p:extLst>
              <p:ext uri="{D42A27DB-BD31-4B8C-83A1-F6EECF244321}">
                <p14:modId xmlns:p14="http://schemas.microsoft.com/office/powerpoint/2010/main" val="2597072368"/>
              </p:ext>
            </p:extLst>
          </p:nvPr>
        </p:nvGraphicFramePr>
        <p:xfrm>
          <a:off x="158750" y="-111125"/>
          <a:ext cx="7477125" cy="7021513"/>
        </p:xfrm>
        <a:graphic>
          <a:graphicData uri="http://schemas.openxmlformats.org/presentationml/2006/ole">
            <mc:AlternateContent xmlns:mc="http://schemas.openxmlformats.org/markup-compatibility/2006">
              <mc:Choice xmlns:v="urn:schemas-microsoft-com:vml" Requires="v">
                <p:oleObj spid="_x0000_s23581" name="Document" r:id="rId3" imgW="5903552" imgH="5544739" progId="Word.Document.8">
                  <p:link updateAutomatic="1"/>
                </p:oleObj>
              </mc:Choice>
              <mc:Fallback>
                <p:oleObj name="Document" r:id="rId3" imgW="5903552" imgH="5544739" progId="Word.Document.8">
                  <p:link updateAutomatic="1"/>
                  <p:pic>
                    <p:nvPicPr>
                      <p:cNvPr id="70" name="Object 69"/>
                      <p:cNvPicPr/>
                      <p:nvPr/>
                    </p:nvPicPr>
                    <p:blipFill>
                      <a:blip r:embed="rId4"/>
                      <a:stretch>
                        <a:fillRect/>
                      </a:stretch>
                    </p:blipFill>
                    <p:spPr>
                      <a:xfrm>
                        <a:off x="158750" y="-111125"/>
                        <a:ext cx="7477125" cy="7021513"/>
                      </a:xfrm>
                      <a:prstGeom prst="rect">
                        <a:avLst/>
                      </a:prstGeom>
                    </p:spPr>
                  </p:pic>
                </p:oleObj>
              </mc:Fallback>
            </mc:AlternateContent>
          </a:graphicData>
        </a:graphic>
      </p:graphicFrame>
      <p:sp>
        <p:nvSpPr>
          <p:cNvPr id="69" name="TextBox 68"/>
          <p:cNvSpPr txBox="1"/>
          <p:nvPr/>
        </p:nvSpPr>
        <p:spPr>
          <a:xfrm>
            <a:off x="5392171" y="1794138"/>
            <a:ext cx="2594382" cy="286232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Each of the six dots is still ‚contaminated‘ with some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because these means are across N=6 </a:t>
            </a:r>
            <a:r>
              <a:rPr lang="en-GB" dirty="0" err="1">
                <a:latin typeface="Arial" panose="020B0604020202020204" pitchFamily="34" charset="0"/>
                <a:cs typeface="Arial" panose="020B0604020202020204" pitchFamily="34" charset="0"/>
              </a:rPr>
              <a:t>envi-ronments</a:t>
            </a:r>
            <a:r>
              <a:rPr lang="en-GB" dirty="0">
                <a:latin typeface="Arial" panose="020B0604020202020204" pitchFamily="34" charset="0"/>
                <a:cs typeface="Arial" panose="020B0604020202020204" pitchFamily="34" charset="0"/>
              </a:rPr>
              <a:t> (not from 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is true for both, Yield and Plant Height. </a:t>
            </a:r>
          </a:p>
        </p:txBody>
      </p:sp>
      <p:sp>
        <p:nvSpPr>
          <p:cNvPr id="72" name="TextBox 71"/>
          <p:cNvSpPr txBox="1"/>
          <p:nvPr/>
        </p:nvSpPr>
        <p:spPr>
          <a:xfrm>
            <a:off x="5338772" y="4747573"/>
            <a:ext cx="6773349" cy="203132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pPr lvl="0"/>
            <a:r>
              <a:rPr lang="en-GB" dirty="0">
                <a:solidFill>
                  <a:prstClr val="black"/>
                </a:solidFill>
                <a:latin typeface="Arial" panose="020B0604020202020204" pitchFamily="34" charset="0"/>
                <a:cs typeface="Arial" panose="020B0604020202020204" pitchFamily="34" charset="0"/>
              </a:rPr>
              <a:t>The variance between these </a:t>
            </a:r>
            <a:r>
              <a:rPr lang="en-GB" dirty="0" err="1">
                <a:solidFill>
                  <a:prstClr val="black"/>
                </a:solidFill>
                <a:latin typeface="Arial" panose="020B0604020202020204" pitchFamily="34" charset="0"/>
                <a:cs typeface="Arial" panose="020B0604020202020204" pitchFamily="34" charset="0"/>
              </a:rPr>
              <a:t>cvs’</a:t>
            </a:r>
            <a:r>
              <a:rPr lang="en-GB" dirty="0">
                <a:solidFill>
                  <a:prstClr val="black"/>
                </a:solidFill>
                <a:latin typeface="Arial" panose="020B0604020202020204" pitchFamily="34" charset="0"/>
                <a:cs typeface="Arial" panose="020B0604020202020204" pitchFamily="34" charset="0"/>
              </a:rPr>
              <a:t> results is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phenotypic</a:t>
            </a:r>
            <a:r>
              <a:rPr lang="en-GB" dirty="0">
                <a:solidFill>
                  <a:prstClr val="black"/>
                </a:solidFill>
                <a:latin typeface="Arial" panose="020B0604020202020204" pitchFamily="34" charset="0"/>
                <a:cs typeface="Arial" panose="020B0604020202020204" pitchFamily="34" charset="0"/>
              </a:rPr>
              <a:t>; it contains expectedly 1/6 of the σ²</a:t>
            </a:r>
            <a:r>
              <a:rPr lang="en-GB" baseline="-25000" dirty="0">
                <a:solidFill>
                  <a:prstClr val="black"/>
                </a:solidFill>
                <a:latin typeface="Arial" panose="020B0604020202020204" pitchFamily="34" charset="0"/>
                <a:cs typeface="Arial" panose="020B0604020202020204" pitchFamily="34" charset="0"/>
              </a:rPr>
              <a:t>GxE</a:t>
            </a:r>
            <a:r>
              <a:rPr lang="en-GB" dirty="0">
                <a:solidFill>
                  <a:prstClr val="black"/>
                </a:solidFill>
                <a:latin typeface="Arial" panose="020B0604020202020204" pitchFamily="34" charset="0"/>
                <a:cs typeface="Arial" panose="020B0604020202020204" pitchFamily="34" charset="0"/>
              </a:rPr>
              <a:t> (both traits). </a:t>
            </a:r>
            <a:br>
              <a:rPr lang="en-GB" dirty="0">
                <a:solidFill>
                  <a:prstClr val="black"/>
                </a:solidFill>
                <a:latin typeface="Arial" panose="020B0604020202020204" pitchFamily="34" charset="0"/>
                <a:cs typeface="Arial" panose="020B0604020202020204" pitchFamily="34" charset="0"/>
              </a:rPr>
            </a:br>
            <a:br>
              <a:rPr lang="en-GB" dirty="0">
                <a:solidFill>
                  <a:prstClr val="black"/>
                </a:solidFill>
                <a:latin typeface="Arial" panose="020B0604020202020204" pitchFamily="34" charset="0"/>
                <a:cs typeface="Arial" panose="020B0604020202020204" pitchFamily="34" charset="0"/>
              </a:rPr>
            </a:br>
            <a:r>
              <a:rPr lang="en-GB" dirty="0">
                <a:solidFill>
                  <a:prstClr val="black"/>
                </a:solidFill>
                <a:latin typeface="Arial" panose="020B0604020202020204" pitchFamily="34" charset="0"/>
                <a:cs typeface="Arial" panose="020B0604020202020204" pitchFamily="34" charset="0"/>
              </a:rPr>
              <a:t>The same is true for the covariance </a:t>
            </a:r>
            <a:r>
              <a:rPr lang="en-GB" dirty="0" err="1">
                <a:solidFill>
                  <a:prstClr val="black"/>
                </a:solidFill>
                <a:latin typeface="Arial" panose="020B0604020202020204" pitchFamily="34" charset="0"/>
                <a:cs typeface="Arial" panose="020B0604020202020204" pitchFamily="34" charset="0"/>
              </a:rPr>
              <a:t>cov</a:t>
            </a:r>
            <a:r>
              <a:rPr lang="en-GB" baseline="-25000" dirty="0" err="1">
                <a:solidFill>
                  <a:prstClr val="black"/>
                </a:solidFill>
                <a:latin typeface="Arial" panose="020B0604020202020204" pitchFamily="34" charset="0"/>
                <a:cs typeface="Arial" panose="020B0604020202020204" pitchFamily="34" charset="0"/>
              </a:rPr>
              <a:t>Y,PH</a:t>
            </a:r>
            <a:r>
              <a:rPr lang="en-GB" dirty="0">
                <a:solidFill>
                  <a:prstClr val="black"/>
                </a:solidFill>
                <a:latin typeface="Arial" panose="020B0604020202020204" pitchFamily="34" charset="0"/>
                <a:cs typeface="Arial" panose="020B0604020202020204" pitchFamily="34" charset="0"/>
              </a:rPr>
              <a:t>, which is </a:t>
            </a:r>
            <a:r>
              <a:rPr lang="en-GB"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phenotypic</a:t>
            </a:r>
            <a:r>
              <a:rPr lang="en-GB" dirty="0">
                <a:solidFill>
                  <a:prstClr val="black"/>
                </a:solidFill>
                <a:latin typeface="Arial" panose="020B0604020202020204" pitchFamily="34" charset="0"/>
                <a:cs typeface="Arial" panose="020B0604020202020204" pitchFamily="34" charset="0"/>
              </a:rPr>
              <a:t> and ‚contaminated‘ with 1/6 of the </a:t>
            </a:r>
            <a:r>
              <a:rPr lang="en-GB" dirty="0" err="1">
                <a:solidFill>
                  <a:prstClr val="black"/>
                </a:solidFill>
                <a:latin typeface="Arial" panose="020B0604020202020204" pitchFamily="34" charset="0"/>
                <a:cs typeface="Arial" panose="020B0604020202020204" pitchFamily="34" charset="0"/>
              </a:rPr>
              <a:t>cov</a:t>
            </a:r>
            <a:r>
              <a:rPr lang="en-GB" baseline="-20000" dirty="0" err="1">
                <a:solidFill>
                  <a:prstClr val="black"/>
                </a:solidFill>
                <a:latin typeface="Arial" panose="020B0604020202020204" pitchFamily="34" charset="0"/>
                <a:cs typeface="Arial" panose="020B0604020202020204" pitchFamily="34" charset="0"/>
              </a:rPr>
              <a:t>GxE</a:t>
            </a:r>
            <a:r>
              <a:rPr lang="en-GB" baseline="-40000" dirty="0">
                <a:solidFill>
                  <a:prstClr val="black"/>
                </a:solidFill>
                <a:latin typeface="Arial" panose="020B0604020202020204" pitchFamily="34" charset="0"/>
                <a:cs typeface="Arial" panose="020B0604020202020204" pitchFamily="34" charset="0"/>
              </a:rPr>
              <a:t>(Y,PH)</a:t>
            </a:r>
            <a:r>
              <a:rPr lang="en-GB" dirty="0">
                <a:solidFill>
                  <a:prstClr val="black"/>
                </a:solidFill>
                <a:latin typeface="Arial" panose="020B0604020202020204" pitchFamily="34" charset="0"/>
                <a:cs typeface="Arial" panose="020B0604020202020204" pitchFamily="34" charset="0"/>
              </a:rPr>
              <a:t>.  </a:t>
            </a:r>
          </a:p>
          <a:p>
            <a:pPr lvl="0"/>
            <a:endParaRPr lang="en-GB" dirty="0">
              <a:solidFill>
                <a:prstClr val="black"/>
              </a:solidFill>
              <a:latin typeface="Arial" panose="020B0604020202020204" pitchFamily="34" charset="0"/>
              <a:cs typeface="Arial" panose="020B0604020202020204" pitchFamily="34" charset="0"/>
            </a:endParaRPr>
          </a:p>
          <a:p>
            <a:pPr lvl="0"/>
            <a:r>
              <a:rPr lang="de-DE" dirty="0" err="1">
                <a:solidFill>
                  <a:prstClr val="black"/>
                </a:solidFill>
                <a:latin typeface="Arial" panose="020B0604020202020204" pitchFamily="34" charset="0"/>
                <a:cs typeface="Arial" panose="020B0604020202020204" pitchFamily="34" charset="0"/>
              </a:rPr>
              <a:t>Therefore</a:t>
            </a:r>
            <a:r>
              <a:rPr lang="de-DE" dirty="0">
                <a:solidFill>
                  <a:prstClr val="black"/>
                </a:solidFill>
                <a:latin typeface="Arial" panose="020B0604020202020204" pitchFamily="34" charset="0"/>
                <a:cs typeface="Arial" panose="020B0604020202020204" pitchFamily="34" charset="0"/>
              </a:rPr>
              <a:t>, r=0.722 </a:t>
            </a:r>
            <a:r>
              <a:rPr lang="de-DE" dirty="0" err="1">
                <a:solidFill>
                  <a:prstClr val="black"/>
                </a:solidFill>
                <a:latin typeface="Arial" panose="020B0604020202020204" pitchFamily="34" charset="0"/>
                <a:cs typeface="Arial" panose="020B0604020202020204" pitchFamily="34" charset="0"/>
              </a:rPr>
              <a:t>is</a:t>
            </a:r>
            <a:r>
              <a:rPr lang="de-DE" dirty="0">
                <a:solidFill>
                  <a:prstClr val="black"/>
                </a:solidFill>
                <a:latin typeface="Arial" panose="020B0604020202020204" pitchFamily="34" charset="0"/>
                <a:cs typeface="Arial" panose="020B0604020202020204" pitchFamily="34" charset="0"/>
              </a:rPr>
              <a:t> a </a:t>
            </a:r>
            <a:r>
              <a:rPr lang="de-DE" dirty="0" err="1">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phenotypic</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correlation</a:t>
            </a:r>
            <a:r>
              <a:rPr lang="de-DE" dirty="0">
                <a:solidFill>
                  <a:prstClr val="black"/>
                </a:solidFill>
                <a:latin typeface="Arial" panose="020B0604020202020204" pitchFamily="34" charset="0"/>
                <a:cs typeface="Arial" panose="020B0604020202020204" pitchFamily="34" charset="0"/>
              </a:rPr>
              <a:t> </a:t>
            </a:r>
            <a:r>
              <a:rPr lang="de-DE" dirty="0" err="1">
                <a:solidFill>
                  <a:prstClr val="black"/>
                </a:solidFill>
                <a:latin typeface="Arial" panose="020B0604020202020204" pitchFamily="34" charset="0"/>
                <a:cs typeface="Arial" panose="020B0604020202020204" pitchFamily="34" charset="0"/>
              </a:rPr>
              <a:t>coefficient</a:t>
            </a:r>
            <a:r>
              <a:rPr lang="de-DE" dirty="0">
                <a:solidFill>
                  <a:prstClr val="black"/>
                </a:solidFill>
                <a:latin typeface="Arial" panose="020B0604020202020204" pitchFamily="34" charset="0"/>
                <a:cs typeface="Arial" panose="020B0604020202020204" pitchFamily="34" charset="0"/>
              </a:rPr>
              <a:t>. </a:t>
            </a:r>
            <a:endParaRPr lang="en-GB" dirty="0"/>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18</a:t>
            </a:fld>
            <a:endParaRPr lang="en-GB" sz="2400" dirty="0">
              <a:latin typeface="Arial" panose="020B0604020202020204" pitchFamily="34" charset="0"/>
              <a:cs typeface="Arial" panose="020B0604020202020204" pitchFamily="34" charset="0"/>
            </a:endParaRPr>
          </a:p>
        </p:txBody>
      </p:sp>
      <p:sp>
        <p:nvSpPr>
          <p:cNvPr id="4" name="Oval 3"/>
          <p:cNvSpPr/>
          <p:nvPr/>
        </p:nvSpPr>
        <p:spPr>
          <a:xfrm rot="2178685">
            <a:off x="9811431" y="1983073"/>
            <a:ext cx="633119" cy="1569685"/>
          </a:xfrm>
          <a:prstGeom prst="ellipse">
            <a:avLst/>
          </a:prstGeom>
          <a:noFill/>
          <a:ln>
            <a:solidFill>
              <a:schemeClr val="tx1">
                <a:lumMod val="50000"/>
                <a:lumOff val="50000"/>
              </a:schemeClr>
            </a:solidFill>
            <a:prstDash val="dash"/>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0903068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55832" y="51515"/>
            <a:ext cx="5213332" cy="674651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8" name="Rechteck 1"/>
          <p:cNvSpPr/>
          <p:nvPr/>
        </p:nvSpPr>
        <p:spPr>
          <a:xfrm>
            <a:off x="4247720" y="973728"/>
            <a:ext cx="144462" cy="2159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latin typeface="Arial" panose="020B0604020202020204" pitchFamily="34" charset="0"/>
              <a:cs typeface="Arial" panose="020B0604020202020204" pitchFamily="34" charset="0"/>
            </a:endParaRPr>
          </a:p>
        </p:txBody>
      </p:sp>
      <p:graphicFrame>
        <p:nvGraphicFramePr>
          <p:cNvPr id="70" name="Object 69"/>
          <p:cNvGraphicFramePr>
            <a:graphicFrameLocks noChangeAspect="1"/>
          </p:cNvGraphicFramePr>
          <p:nvPr>
            <p:extLst>
              <p:ext uri="{D42A27DB-BD31-4B8C-83A1-F6EECF244321}">
                <p14:modId xmlns:p14="http://schemas.microsoft.com/office/powerpoint/2010/main" val="1129380756"/>
              </p:ext>
            </p:extLst>
          </p:nvPr>
        </p:nvGraphicFramePr>
        <p:xfrm>
          <a:off x="158750" y="-98425"/>
          <a:ext cx="7478713" cy="7021513"/>
        </p:xfrm>
        <a:graphic>
          <a:graphicData uri="http://schemas.openxmlformats.org/presentationml/2006/ole">
            <mc:AlternateContent xmlns:mc="http://schemas.openxmlformats.org/markup-compatibility/2006">
              <mc:Choice xmlns:v="urn:schemas-microsoft-com:vml" Requires="v">
                <p:oleObj spid="_x0000_s24605" name="Document" r:id="rId3" imgW="5903552" imgH="5544739" progId="Word.Document.8">
                  <p:link updateAutomatic="1"/>
                </p:oleObj>
              </mc:Choice>
              <mc:Fallback>
                <p:oleObj name="Document" r:id="rId3" imgW="5903552" imgH="5544739" progId="Word.Document.8">
                  <p:link updateAutomatic="1"/>
                  <p:pic>
                    <p:nvPicPr>
                      <p:cNvPr id="70" name="Object 69"/>
                      <p:cNvPicPr/>
                      <p:nvPr/>
                    </p:nvPicPr>
                    <p:blipFill>
                      <a:blip r:embed="rId4"/>
                      <a:stretch>
                        <a:fillRect/>
                      </a:stretch>
                    </p:blipFill>
                    <p:spPr>
                      <a:xfrm>
                        <a:off x="158750" y="-98425"/>
                        <a:ext cx="7478713" cy="7021513"/>
                      </a:xfrm>
                      <a:prstGeom prst="rect">
                        <a:avLst/>
                      </a:prstGeom>
                    </p:spPr>
                  </p:pic>
                </p:oleObj>
              </mc:Fallback>
            </mc:AlternateContent>
          </a:graphicData>
        </a:graphic>
      </p:graphicFrame>
      <p:sp>
        <p:nvSpPr>
          <p:cNvPr id="3" name="TextBox 2"/>
          <p:cNvSpPr txBox="1"/>
          <p:nvPr/>
        </p:nvSpPr>
        <p:spPr>
          <a:xfrm>
            <a:off x="5332894" y="51515"/>
            <a:ext cx="6760368" cy="830997"/>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Let us estimate the genetic correlation coefficient between Yield and Plant Height</a:t>
            </a:r>
          </a:p>
        </p:txBody>
      </p:sp>
      <p:sp>
        <p:nvSpPr>
          <p:cNvPr id="6" name="TextBox 5"/>
          <p:cNvSpPr txBox="1"/>
          <p:nvPr/>
        </p:nvSpPr>
        <p:spPr>
          <a:xfrm>
            <a:off x="5332894" y="2976701"/>
            <a:ext cx="6760368" cy="369331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Correlation coefficient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Instead of employing the </a:t>
            </a:r>
            <a:r>
              <a:rPr lang="en-GB" dirty="0">
                <a:solidFill>
                  <a:srgbClr val="0000FF"/>
                </a:solidFill>
                <a:latin typeface="Arial" panose="020B0604020202020204" pitchFamily="34" charset="0"/>
                <a:cs typeface="Arial" panose="020B0604020202020204" pitchFamily="34" charset="0"/>
              </a:rPr>
              <a:t>phenotypic</a:t>
            </a:r>
            <a:r>
              <a:rPr lang="en-GB" dirty="0">
                <a:latin typeface="Arial" panose="020B0604020202020204" pitchFamily="34" charset="0"/>
                <a:cs typeface="Arial" panose="020B0604020202020204" pitchFamily="34" charset="0"/>
              </a:rPr>
              <a:t> parameters for covariance and variance to estimate the </a:t>
            </a:r>
            <a:r>
              <a:rPr lang="en-GB" dirty="0">
                <a:solidFill>
                  <a:srgbClr val="0000FF"/>
                </a:solidFill>
                <a:latin typeface="Arial" panose="020B0604020202020204" pitchFamily="34" charset="0"/>
                <a:cs typeface="Arial" panose="020B0604020202020204" pitchFamily="34" charset="0"/>
              </a:rPr>
              <a:t>phenotypic </a:t>
            </a:r>
            <a:r>
              <a:rPr lang="en-GB" dirty="0">
                <a:latin typeface="Arial" panose="020B0604020202020204" pitchFamily="34" charset="0"/>
                <a:cs typeface="Arial" panose="020B0604020202020204" pitchFamily="34" charset="0"/>
              </a:rPr>
              <a:t>correlation coefficient, we us their </a:t>
            </a:r>
            <a:r>
              <a:rPr lang="en-GB" dirty="0">
                <a:solidFill>
                  <a:srgbClr val="0000FF"/>
                </a:solidFill>
                <a:latin typeface="Arial" panose="020B0604020202020204" pitchFamily="34" charset="0"/>
                <a:cs typeface="Arial" panose="020B0604020202020204" pitchFamily="34" charset="0"/>
              </a:rPr>
              <a:t>genetic</a:t>
            </a:r>
            <a:r>
              <a:rPr lang="en-GB" dirty="0">
                <a:latin typeface="Arial" panose="020B0604020202020204" pitchFamily="34" charset="0"/>
                <a:cs typeface="Arial" panose="020B0604020202020204" pitchFamily="34" charset="0"/>
              </a:rPr>
              <a:t> counterparts. So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instead of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calculate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a:t>
            </a:r>
            <a:r>
              <a:rPr lang="en-GB" dirty="0">
                <a:solidFill>
                  <a:srgbClr val="0000FF"/>
                </a:solidFill>
                <a:latin typeface="Arial" panose="020B0604020202020204" pitchFamily="34" charset="0"/>
                <a:cs typeface="Arial" panose="020B0604020202020204" pitchFamily="34" charset="0"/>
              </a:rPr>
              <a:t>phenotypic</a:t>
            </a:r>
            <a:r>
              <a:rPr lang="en-GB" dirty="0">
                <a:latin typeface="Arial" panose="020B0604020202020204" pitchFamily="34" charset="0"/>
                <a:cs typeface="Arial" panose="020B0604020202020204" pitchFamily="34" charset="0"/>
              </a:rPr>
              <a:t> correlation was obviously biased upwards by the positive correlation between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of Y and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of PH. </a:t>
            </a:r>
          </a:p>
        </p:txBody>
      </p:sp>
      <mc:AlternateContent xmlns:mc="http://schemas.openxmlformats.org/markup-compatibility/2006" xmlns:a14="http://schemas.microsoft.com/office/drawing/2010/main">
        <mc:Choice Requires="a14">
          <p:sp>
            <p:nvSpPr>
              <p:cNvPr id="73" name="Rectangle 72"/>
              <p:cNvSpPr/>
              <p:nvPr/>
            </p:nvSpPr>
            <p:spPr>
              <a:xfrm>
                <a:off x="7570069" y="2816742"/>
                <a:ext cx="3402901" cy="948593"/>
              </a:xfrm>
              <a:prstGeom prst="rect">
                <a:avLst/>
              </a:prstGeom>
              <a:solidFill>
                <a:schemeClr val="bg1"/>
              </a:solidFill>
              <a:effectLst/>
            </p:spPr>
            <p:txBody>
              <a:bodyPr wrap="square">
                <a:spAutoFit/>
              </a:bodyPr>
              <a:lstStyle/>
              <a:p>
                <a:pPr/>
                <a14:m>
                  <m:oMathPara xmlns:m="http://schemas.openxmlformats.org/officeDocument/2006/math">
                    <m:oMathParaPr>
                      <m:jc m:val="centerGroup"/>
                    </m:oMathParaPr>
                    <m:oMath xmlns:m="http://schemas.openxmlformats.org/officeDocument/2006/math">
                      <m:r>
                        <m:rPr>
                          <m:sty m:val="p"/>
                        </m:rPr>
                        <a:rPr lang="en-GB" sz="2000" i="0" smtClean="0">
                          <a:solidFill>
                            <a:schemeClr val="tx1"/>
                          </a:solidFill>
                          <a:latin typeface="Cambria Math" panose="02040503050406030204" pitchFamily="18" charset="0"/>
                        </a:rPr>
                        <m:t>r</m:t>
                      </m:r>
                      <m:r>
                        <a:rPr lang="en-GB" sz="2000" i="0">
                          <a:solidFill>
                            <a:schemeClr val="tx1"/>
                          </a:solidFill>
                          <a:latin typeface="Cambria Math" panose="02040503050406030204" pitchFamily="18" charset="0"/>
                        </a:rPr>
                        <m:t>=</m:t>
                      </m:r>
                      <m:f>
                        <m:fPr>
                          <m:ctrlPr>
                            <a:rPr lang="en-GB" sz="2000" i="1">
                              <a:solidFill>
                                <a:schemeClr val="tx1"/>
                              </a:solidFill>
                              <a:latin typeface="Cambria Math" panose="02040503050406030204" pitchFamily="18" charset="0"/>
                            </a:rPr>
                          </m:ctrlPr>
                        </m:fPr>
                        <m:num>
                          <m:r>
                            <m:rPr>
                              <m:sty m:val="p"/>
                            </m:rPr>
                            <a:rPr lang="en-GB" sz="2000" b="0" i="0" smtClean="0">
                              <a:solidFill>
                                <a:schemeClr val="tx1"/>
                              </a:solidFill>
                              <a:latin typeface="Cambria Math" panose="02040503050406030204" pitchFamily="18" charset="0"/>
                            </a:rPr>
                            <m:t>cov</m:t>
                          </m:r>
                          <m:r>
                            <a:rPr lang="en-GB" sz="2000" b="0" i="0" smtClean="0">
                              <a:solidFill>
                                <a:schemeClr val="tx1"/>
                              </a:solidFill>
                              <a:latin typeface="Cambria Math" panose="02040503050406030204" pitchFamily="18" charset="0"/>
                            </a:rPr>
                            <m:t>(</m:t>
                          </m:r>
                          <m:r>
                            <m:rPr>
                              <m:sty m:val="p"/>
                            </m:rPr>
                            <a:rPr lang="en-GB" sz="2000" b="0" i="0" smtClean="0">
                              <a:solidFill>
                                <a:schemeClr val="tx1"/>
                              </a:solidFill>
                              <a:latin typeface="Cambria Math" panose="02040503050406030204" pitchFamily="18" charset="0"/>
                            </a:rPr>
                            <m:t>Y</m:t>
                          </m:r>
                          <m:r>
                            <a:rPr lang="en-GB" sz="2000" b="0" i="0" smtClean="0">
                              <a:solidFill>
                                <a:schemeClr val="tx1"/>
                              </a:solidFill>
                              <a:latin typeface="Cambria Math" panose="02040503050406030204" pitchFamily="18" charset="0"/>
                            </a:rPr>
                            <m:t>;</m:t>
                          </m:r>
                          <m:r>
                            <m:rPr>
                              <m:sty m:val="p"/>
                            </m:rPr>
                            <a:rPr lang="en-GB" sz="2000" b="0" i="0" smtClean="0">
                              <a:solidFill>
                                <a:schemeClr val="tx1"/>
                              </a:solidFill>
                              <a:latin typeface="Cambria Math" panose="02040503050406030204" pitchFamily="18" charset="0"/>
                            </a:rPr>
                            <m:t>PH</m:t>
                          </m:r>
                          <m:r>
                            <a:rPr lang="en-GB" sz="2000" b="0" i="0" smtClean="0">
                              <a:solidFill>
                                <a:schemeClr val="tx1"/>
                              </a:solidFill>
                              <a:latin typeface="Cambria Math" panose="02040503050406030204" pitchFamily="18" charset="0"/>
                            </a:rPr>
                            <m:t>)</m:t>
                          </m:r>
                        </m:num>
                        <m:den>
                          <m:sSup>
                            <m:sSupPr>
                              <m:ctrlPr>
                                <a:rPr lang="en-GB" sz="2000" i="1">
                                  <a:solidFill>
                                    <a:schemeClr val="tx1"/>
                                  </a:solidFill>
                                  <a:latin typeface="Cambria Math" panose="02040503050406030204" pitchFamily="18" charset="0"/>
                                </a:rPr>
                              </m:ctrlPr>
                            </m:sSupPr>
                            <m:e>
                              <m:r>
                                <m:rPr>
                                  <m:sty m:val="p"/>
                                </m:rPr>
                                <a:rPr lang="en-GB" sz="2000" b="0" i="0" smtClean="0">
                                  <a:solidFill>
                                    <a:schemeClr val="tx1"/>
                                  </a:solidFill>
                                  <a:latin typeface="Cambria Math" panose="02040503050406030204" pitchFamily="18" charset="0"/>
                                </a:rPr>
                                <m:t>Var</m:t>
                              </m:r>
                              <m:r>
                                <a:rPr lang="en-GB" sz="2000" b="0" i="0" smtClean="0">
                                  <a:solidFill>
                                    <a:schemeClr val="tx1"/>
                                  </a:solidFill>
                                  <a:latin typeface="Cambria Math" panose="02040503050406030204" pitchFamily="18" charset="0"/>
                                </a:rPr>
                                <m:t>(</m:t>
                              </m:r>
                              <m:r>
                                <m:rPr>
                                  <m:sty m:val="p"/>
                                </m:rPr>
                                <a:rPr lang="en-GB" sz="2000" b="0" i="0" smtClean="0">
                                  <a:solidFill>
                                    <a:schemeClr val="tx1"/>
                                  </a:solidFill>
                                  <a:latin typeface="Cambria Math" panose="02040503050406030204" pitchFamily="18" charset="0"/>
                                </a:rPr>
                                <m:t>Y</m:t>
                              </m:r>
                              <m:r>
                                <a:rPr lang="en-GB" sz="2000" b="0" i="0" smtClean="0">
                                  <a:solidFill>
                                    <a:schemeClr val="tx1"/>
                                  </a:solidFill>
                                  <a:latin typeface="Cambria Math" panose="02040503050406030204" pitchFamily="18" charset="0"/>
                                </a:rPr>
                                <m:t>)</m:t>
                              </m:r>
                            </m:e>
                            <m:sup>
                              <m:r>
                                <a:rPr lang="en-GB" sz="2000" i="0">
                                  <a:solidFill>
                                    <a:schemeClr val="tx1"/>
                                  </a:solidFill>
                                  <a:latin typeface="Cambria Math" panose="02040503050406030204" pitchFamily="18" charset="0"/>
                                </a:rPr>
                                <m:t>0.5</m:t>
                              </m:r>
                            </m:sup>
                          </m:sSup>
                          <m:r>
                            <a:rPr lang="en-GB" sz="2000" i="0">
                              <a:solidFill>
                                <a:schemeClr val="tx1"/>
                              </a:solidFill>
                              <a:latin typeface="Cambria Math" panose="02040503050406030204" pitchFamily="18" charset="0"/>
                            </a:rPr>
                            <m:t> ∙ </m:t>
                          </m:r>
                          <m:sSup>
                            <m:sSupPr>
                              <m:ctrlPr>
                                <a:rPr lang="en-GB" sz="2000" i="1">
                                  <a:solidFill>
                                    <a:schemeClr val="tx1"/>
                                  </a:solidFill>
                                  <a:latin typeface="Cambria Math" panose="02040503050406030204" pitchFamily="18" charset="0"/>
                                </a:rPr>
                              </m:ctrlPr>
                            </m:sSupPr>
                            <m:e>
                              <m:r>
                                <m:rPr>
                                  <m:sty m:val="p"/>
                                </m:rPr>
                                <a:rPr lang="en-GB" sz="2000" b="0" i="0" smtClean="0">
                                  <a:solidFill>
                                    <a:schemeClr val="tx1"/>
                                  </a:solidFill>
                                  <a:latin typeface="Cambria Math" panose="02040503050406030204" pitchFamily="18" charset="0"/>
                                </a:rPr>
                                <m:t>Var</m:t>
                              </m:r>
                              <m:r>
                                <a:rPr lang="en-GB" sz="2000" b="0" i="0" smtClean="0">
                                  <a:solidFill>
                                    <a:schemeClr val="tx1"/>
                                  </a:solidFill>
                                  <a:latin typeface="Cambria Math" panose="02040503050406030204" pitchFamily="18" charset="0"/>
                                </a:rPr>
                                <m:t>(</m:t>
                              </m:r>
                              <m:r>
                                <m:rPr>
                                  <m:sty m:val="p"/>
                                </m:rPr>
                                <a:rPr lang="en-GB" sz="2000" b="0" i="0" smtClean="0">
                                  <a:solidFill>
                                    <a:schemeClr val="tx1"/>
                                  </a:solidFill>
                                  <a:latin typeface="Cambria Math" panose="02040503050406030204" pitchFamily="18" charset="0"/>
                                </a:rPr>
                                <m:t>PH</m:t>
                              </m:r>
                              <m:r>
                                <a:rPr lang="en-GB" sz="2000" b="0" i="0" smtClean="0">
                                  <a:solidFill>
                                    <a:schemeClr val="tx1"/>
                                  </a:solidFill>
                                  <a:latin typeface="Cambria Math" panose="02040503050406030204" pitchFamily="18" charset="0"/>
                                </a:rPr>
                                <m:t>)</m:t>
                              </m:r>
                            </m:e>
                            <m:sup>
                              <m:r>
                                <a:rPr lang="en-GB" sz="2000" i="0">
                                  <a:solidFill>
                                    <a:schemeClr val="tx1"/>
                                  </a:solidFill>
                                  <a:latin typeface="Cambria Math" panose="02040503050406030204" pitchFamily="18" charset="0"/>
                                </a:rPr>
                                <m:t>0.5</m:t>
                              </m:r>
                            </m:sup>
                          </m:sSup>
                        </m:den>
                      </m:f>
                    </m:oMath>
                  </m:oMathPara>
                </a14:m>
                <a:endParaRPr lang="en-GB" sz="20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mc:Choice>
        <mc:Fallback xmlns="">
          <p:sp>
            <p:nvSpPr>
              <p:cNvPr id="73" name="Rectangle 72"/>
              <p:cNvSpPr>
                <a:spLocks noRot="1" noChangeAspect="1" noMove="1" noResize="1" noEditPoints="1" noAdjustHandles="1" noChangeArrowheads="1" noChangeShapeType="1" noTextEdit="1"/>
              </p:cNvSpPr>
              <p:nvPr/>
            </p:nvSpPr>
            <p:spPr>
              <a:xfrm>
                <a:off x="7570069" y="2816742"/>
                <a:ext cx="3402901" cy="948593"/>
              </a:xfrm>
              <a:prstGeom prst="rect">
                <a:avLst/>
              </a:prstGeom>
              <a:blipFill>
                <a:blip r:embed="rId5"/>
                <a:stretch>
                  <a:fillRect/>
                </a:stretch>
              </a:blipFill>
              <a:effectLst/>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4" name="Rectangle 73"/>
              <p:cNvSpPr/>
              <p:nvPr/>
            </p:nvSpPr>
            <p:spPr>
              <a:xfrm>
                <a:off x="6509626" y="4823361"/>
                <a:ext cx="5589335" cy="529697"/>
              </a:xfrm>
              <a:prstGeom prst="rect">
                <a:avLst/>
              </a:prstGeom>
              <a:solidFill>
                <a:schemeClr val="bg1"/>
              </a:solidFill>
            </p:spPr>
            <p:txBody>
              <a:bodyPr wrap="square">
                <a:spAutoFit/>
              </a:bodyPr>
              <a:lstStyle/>
              <a:p>
                <a14:m>
                  <m:oMath xmlns:m="http://schemas.openxmlformats.org/officeDocument/2006/math">
                    <m:r>
                      <m:rPr>
                        <m:sty m:val="p"/>
                      </m:rPr>
                      <a:rPr lang="en-GB" sz="2000" i="0" smtClean="0">
                        <a:solidFill>
                          <a:schemeClr val="tx1"/>
                        </a:solidFill>
                        <a:latin typeface="Cambria Math" panose="02040503050406030204" pitchFamily="18" charset="0"/>
                      </a:rPr>
                      <m:t>r</m:t>
                    </m:r>
                    <m:r>
                      <a:rPr lang="en-GB" sz="2000" i="0">
                        <a:solidFill>
                          <a:schemeClr val="tx1"/>
                        </a:solidFill>
                        <a:latin typeface="Cambria Math" panose="02040503050406030204" pitchFamily="18" charset="0"/>
                      </a:rPr>
                      <m:t>=</m:t>
                    </m:r>
                    <m:f>
                      <m:fPr>
                        <m:ctrlPr>
                          <a:rPr lang="en-GB" sz="2000" i="1">
                            <a:solidFill>
                              <a:schemeClr val="tx1"/>
                            </a:solidFill>
                            <a:latin typeface="Cambria Math" panose="02040503050406030204" pitchFamily="18" charset="0"/>
                          </a:rPr>
                        </m:ctrlPr>
                      </m:fPr>
                      <m:num>
                        <m:r>
                          <a:rPr lang="en-GB" sz="2000" b="0" i="0" smtClean="0">
                            <a:solidFill>
                              <a:schemeClr val="tx1"/>
                            </a:solidFill>
                            <a:latin typeface="Cambria Math" panose="02040503050406030204" pitchFamily="18" charset="0"/>
                          </a:rPr>
                          <m:t>48.00</m:t>
                        </m:r>
                      </m:num>
                      <m:den>
                        <m:sSup>
                          <m:sSupPr>
                            <m:ctrlPr>
                              <a:rPr lang="en-GB" sz="2000" i="1">
                                <a:solidFill>
                                  <a:schemeClr val="tx1"/>
                                </a:solidFill>
                                <a:latin typeface="Cambria Math" panose="02040503050406030204" pitchFamily="18" charset="0"/>
                              </a:rPr>
                            </m:ctrlPr>
                          </m:sSupPr>
                          <m:e>
                            <m:r>
                              <a:rPr lang="en-GB" sz="2000" b="0" i="0" smtClean="0">
                                <a:solidFill>
                                  <a:schemeClr val="tx1"/>
                                </a:solidFill>
                                <a:latin typeface="Cambria Math" panose="02040503050406030204" pitchFamily="18" charset="0"/>
                              </a:rPr>
                              <m:t>50</m:t>
                            </m:r>
                          </m:e>
                          <m:sup>
                            <m:r>
                              <a:rPr lang="en-GB" sz="2000" i="0">
                                <a:solidFill>
                                  <a:schemeClr val="tx1"/>
                                </a:solidFill>
                                <a:latin typeface="Cambria Math" panose="02040503050406030204" pitchFamily="18" charset="0"/>
                              </a:rPr>
                              <m:t>0.5</m:t>
                            </m:r>
                          </m:sup>
                        </m:sSup>
                        <m:r>
                          <a:rPr lang="en-GB" sz="2000" i="0">
                            <a:solidFill>
                              <a:schemeClr val="tx1"/>
                            </a:solidFill>
                            <a:latin typeface="Cambria Math" panose="02040503050406030204" pitchFamily="18" charset="0"/>
                          </a:rPr>
                          <m:t> ∙ </m:t>
                        </m:r>
                        <m:sSup>
                          <m:sSupPr>
                            <m:ctrlPr>
                              <a:rPr lang="en-GB" sz="2000" i="1">
                                <a:solidFill>
                                  <a:schemeClr val="tx1"/>
                                </a:solidFill>
                                <a:latin typeface="Cambria Math" panose="02040503050406030204" pitchFamily="18" charset="0"/>
                              </a:rPr>
                            </m:ctrlPr>
                          </m:sSupPr>
                          <m:e>
                            <m:r>
                              <a:rPr lang="en-GB" sz="2000" b="0" i="0" smtClean="0">
                                <a:solidFill>
                                  <a:schemeClr val="tx1"/>
                                </a:solidFill>
                                <a:latin typeface="Cambria Math" panose="02040503050406030204" pitchFamily="18" charset="0"/>
                              </a:rPr>
                              <m:t>88.50</m:t>
                            </m:r>
                          </m:e>
                          <m:sup>
                            <m:r>
                              <a:rPr lang="en-GB" sz="2000" i="0">
                                <a:solidFill>
                                  <a:schemeClr val="tx1"/>
                                </a:solidFill>
                                <a:latin typeface="Cambria Math" panose="02040503050406030204" pitchFamily="18" charset="0"/>
                              </a:rPr>
                              <m:t>0.5</m:t>
                            </m:r>
                          </m:sup>
                        </m:sSup>
                      </m:den>
                    </m:f>
                  </m:oMath>
                </a14:m>
                <a:r>
                  <a:rPr lang="en-GB" sz="2000" dirty="0">
                    <a:latin typeface="Arial" panose="020B0604020202020204" pitchFamily="34" charset="0"/>
                    <a:cs typeface="Arial" panose="020B0604020202020204" pitchFamily="34" charset="0"/>
                  </a:rPr>
                  <a:t> = </a:t>
                </a:r>
                <a:r>
                  <a:rPr lang="en-GB"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0.722</a:t>
                </a:r>
                <a:r>
                  <a:rPr lang="en-GB" sz="2000" dirty="0">
                    <a:latin typeface="Arial" panose="020B0604020202020204" pitchFamily="34" charset="0"/>
                    <a:cs typeface="Arial" panose="020B0604020202020204" pitchFamily="34" charset="0"/>
                  </a:rPr>
                  <a:t> = </a:t>
                </a:r>
                <a:r>
                  <a:rPr lang="en-GB" sz="2000" dirty="0">
                    <a:solidFill>
                      <a:srgbClr val="0000FF"/>
                    </a:solidFill>
                    <a:latin typeface="Arial" panose="020B0604020202020204" pitchFamily="34" charset="0"/>
                    <a:cs typeface="Arial" panose="020B0604020202020204" pitchFamily="34" charset="0"/>
                  </a:rPr>
                  <a:t>phenotypic</a:t>
                </a:r>
                <a:r>
                  <a:rPr lang="en-GB" sz="2000" dirty="0">
                    <a:latin typeface="Arial" panose="020B0604020202020204" pitchFamily="34" charset="0"/>
                    <a:cs typeface="Arial" panose="020B0604020202020204" pitchFamily="34" charset="0"/>
                  </a:rPr>
                  <a:t> correlation</a:t>
                </a:r>
                <a:endParaRPr lang="en-GB" sz="1400" dirty="0">
                  <a:latin typeface="Arial" panose="020B0604020202020204" pitchFamily="34" charset="0"/>
                  <a:cs typeface="Arial" panose="020B0604020202020204" pitchFamily="34" charset="0"/>
                </a:endParaRPr>
              </a:p>
            </p:txBody>
          </p:sp>
        </mc:Choice>
        <mc:Fallback xmlns="">
          <p:sp>
            <p:nvSpPr>
              <p:cNvPr id="74" name="Rectangle 73"/>
              <p:cNvSpPr>
                <a:spLocks noRot="1" noChangeAspect="1" noMove="1" noResize="1" noEditPoints="1" noAdjustHandles="1" noChangeArrowheads="1" noChangeShapeType="1" noTextEdit="1"/>
              </p:cNvSpPr>
              <p:nvPr/>
            </p:nvSpPr>
            <p:spPr>
              <a:xfrm>
                <a:off x="6509626" y="4823361"/>
                <a:ext cx="5589335" cy="529697"/>
              </a:xfrm>
              <a:prstGeom prst="rect">
                <a:avLst/>
              </a:prstGeom>
              <a:blipFill>
                <a:blip r:embed="rId6"/>
                <a:stretch>
                  <a:fillRect r="-981" b="-13793"/>
                </a:stretch>
              </a:blipFill>
            </p:spPr>
            <p:txBody>
              <a:bodyPr/>
              <a:lstStyle/>
              <a:p>
                <a:r>
                  <a:rPr lang="en-GB">
                    <a:noFill/>
                  </a:rPr>
                  <a:t> </a:t>
                </a:r>
              </a:p>
            </p:txBody>
          </p:sp>
        </mc:Fallback>
      </mc:AlternateContent>
      <mc:AlternateContent xmlns:mc="http://schemas.openxmlformats.org/markup-compatibility/2006" xmlns:a14="http://schemas.microsoft.com/office/drawing/2010/main">
        <mc:Choice Requires="a14">
          <p:sp>
            <p:nvSpPr>
              <p:cNvPr id="75" name="Rectangle 74"/>
              <p:cNvSpPr/>
              <p:nvPr/>
            </p:nvSpPr>
            <p:spPr>
              <a:xfrm>
                <a:off x="6668075" y="5384780"/>
                <a:ext cx="5358937" cy="529504"/>
              </a:xfrm>
              <a:prstGeom prst="rect">
                <a:avLst/>
              </a:prstGeom>
              <a:solidFill>
                <a:schemeClr val="bg1"/>
              </a:solidFill>
            </p:spPr>
            <p:txBody>
              <a:bodyPr wrap="square">
                <a:spAutoFit/>
              </a:bodyPr>
              <a:lstStyle/>
              <a:p>
                <a14:m>
                  <m:oMath xmlns:m="http://schemas.openxmlformats.org/officeDocument/2006/math">
                    <m:r>
                      <m:rPr>
                        <m:sty m:val="p"/>
                      </m:rPr>
                      <a:rPr lang="en-GB" sz="2000" i="0" smtClean="0">
                        <a:solidFill>
                          <a:schemeClr val="tx1"/>
                        </a:solidFill>
                        <a:latin typeface="Cambria Math" panose="02040503050406030204" pitchFamily="18" charset="0"/>
                      </a:rPr>
                      <m:t>r</m:t>
                    </m:r>
                    <m:r>
                      <a:rPr lang="en-GB" sz="2000" i="0">
                        <a:solidFill>
                          <a:schemeClr val="tx1"/>
                        </a:solidFill>
                        <a:latin typeface="Cambria Math" panose="02040503050406030204" pitchFamily="18" charset="0"/>
                      </a:rPr>
                      <m:t>=</m:t>
                    </m:r>
                    <m:f>
                      <m:fPr>
                        <m:ctrlPr>
                          <a:rPr lang="en-GB" sz="2000" i="1">
                            <a:solidFill>
                              <a:schemeClr val="tx1"/>
                            </a:solidFill>
                            <a:latin typeface="Cambria Math" panose="02040503050406030204" pitchFamily="18" charset="0"/>
                          </a:rPr>
                        </m:ctrlPr>
                      </m:fPr>
                      <m:num>
                        <m:r>
                          <a:rPr lang="en-GB" sz="2000" b="0" i="0" smtClean="0">
                            <a:solidFill>
                              <a:schemeClr val="tx1"/>
                            </a:solidFill>
                            <a:latin typeface="Cambria Math" panose="02040503050406030204" pitchFamily="18" charset="0"/>
                          </a:rPr>
                          <m:t>13.44</m:t>
                        </m:r>
                      </m:num>
                      <m:den>
                        <m:sSup>
                          <m:sSupPr>
                            <m:ctrlPr>
                              <a:rPr lang="en-GB" sz="2000" i="1">
                                <a:solidFill>
                                  <a:schemeClr val="tx1"/>
                                </a:solidFill>
                                <a:latin typeface="Cambria Math" panose="02040503050406030204" pitchFamily="18" charset="0"/>
                              </a:rPr>
                            </m:ctrlPr>
                          </m:sSupPr>
                          <m:e>
                            <m:r>
                              <a:rPr lang="en-GB" sz="2000" b="0" i="0" smtClean="0">
                                <a:solidFill>
                                  <a:schemeClr val="tx1"/>
                                </a:solidFill>
                                <a:latin typeface="Cambria Math" panose="02040503050406030204" pitchFamily="18" charset="0"/>
                              </a:rPr>
                              <m:t>15.44</m:t>
                            </m:r>
                          </m:e>
                          <m:sup>
                            <m:r>
                              <a:rPr lang="en-GB" sz="2000" i="0">
                                <a:solidFill>
                                  <a:schemeClr val="tx1"/>
                                </a:solidFill>
                                <a:latin typeface="Cambria Math" panose="02040503050406030204" pitchFamily="18" charset="0"/>
                              </a:rPr>
                              <m:t>0.5</m:t>
                            </m:r>
                          </m:sup>
                        </m:sSup>
                        <m:r>
                          <a:rPr lang="en-GB" sz="2000" i="0">
                            <a:solidFill>
                              <a:schemeClr val="tx1"/>
                            </a:solidFill>
                            <a:latin typeface="Cambria Math" panose="02040503050406030204" pitchFamily="18" charset="0"/>
                          </a:rPr>
                          <m:t> ∙ </m:t>
                        </m:r>
                        <m:sSup>
                          <m:sSupPr>
                            <m:ctrlPr>
                              <a:rPr lang="en-GB" sz="2000" i="1">
                                <a:solidFill>
                                  <a:schemeClr val="tx1"/>
                                </a:solidFill>
                                <a:latin typeface="Cambria Math" panose="02040503050406030204" pitchFamily="18" charset="0"/>
                              </a:rPr>
                            </m:ctrlPr>
                          </m:sSupPr>
                          <m:e>
                            <m:r>
                              <a:rPr lang="en-GB" sz="2000" b="0" i="0" smtClean="0">
                                <a:solidFill>
                                  <a:schemeClr val="tx1"/>
                                </a:solidFill>
                                <a:latin typeface="Cambria Math" panose="02040503050406030204" pitchFamily="18" charset="0"/>
                              </a:rPr>
                              <m:t>53.94</m:t>
                            </m:r>
                          </m:e>
                          <m:sup>
                            <m:r>
                              <a:rPr lang="en-GB" sz="2000" i="0">
                                <a:solidFill>
                                  <a:schemeClr val="tx1"/>
                                </a:solidFill>
                                <a:latin typeface="Cambria Math" panose="02040503050406030204" pitchFamily="18" charset="0"/>
                              </a:rPr>
                              <m:t>0.5</m:t>
                            </m:r>
                          </m:sup>
                        </m:sSup>
                      </m:den>
                    </m:f>
                  </m:oMath>
                </a14:m>
                <a:r>
                  <a:rPr lang="en-GB" sz="2000" dirty="0">
                    <a:latin typeface="Arial" panose="020B0604020202020204" pitchFamily="34" charset="0"/>
                    <a:cs typeface="Arial" panose="020B0604020202020204" pitchFamily="34" charset="0"/>
                  </a:rPr>
                  <a:t> = </a:t>
                </a:r>
                <a:r>
                  <a:rPr lang="en-GB" sz="20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0.466</a:t>
                </a:r>
                <a:r>
                  <a:rPr lang="en-GB" sz="2000" dirty="0">
                    <a:latin typeface="Arial" panose="020B0604020202020204" pitchFamily="34" charset="0"/>
                    <a:cs typeface="Arial" panose="020B0604020202020204" pitchFamily="34" charset="0"/>
                  </a:rPr>
                  <a:t> = </a:t>
                </a:r>
                <a:r>
                  <a:rPr lang="en-GB" sz="2000" dirty="0">
                    <a:solidFill>
                      <a:srgbClr val="0000FF"/>
                    </a:solidFill>
                    <a:latin typeface="Arial" panose="020B0604020202020204" pitchFamily="34" charset="0"/>
                    <a:cs typeface="Arial" panose="020B0604020202020204" pitchFamily="34" charset="0"/>
                  </a:rPr>
                  <a:t>genet</a:t>
                </a:r>
                <a:r>
                  <a:rPr lang="en-GB" sz="2000" dirty="0">
                    <a:latin typeface="Arial" panose="020B0604020202020204" pitchFamily="34" charset="0"/>
                    <a:cs typeface="Arial" panose="020B0604020202020204" pitchFamily="34" charset="0"/>
                  </a:rPr>
                  <a:t>. correlation</a:t>
                </a:r>
                <a:endParaRPr lang="en-GB" sz="1400" dirty="0">
                  <a:latin typeface="Arial" panose="020B0604020202020204" pitchFamily="34" charset="0"/>
                  <a:cs typeface="Arial" panose="020B0604020202020204" pitchFamily="34" charset="0"/>
                </a:endParaRPr>
              </a:p>
            </p:txBody>
          </p:sp>
        </mc:Choice>
        <mc:Fallback xmlns="">
          <p:sp>
            <p:nvSpPr>
              <p:cNvPr id="75" name="Rectangle 74"/>
              <p:cNvSpPr>
                <a:spLocks noRot="1" noChangeAspect="1" noMove="1" noResize="1" noEditPoints="1" noAdjustHandles="1" noChangeArrowheads="1" noChangeShapeType="1" noTextEdit="1"/>
              </p:cNvSpPr>
              <p:nvPr/>
            </p:nvSpPr>
            <p:spPr>
              <a:xfrm>
                <a:off x="6668075" y="5384780"/>
                <a:ext cx="5358937" cy="529504"/>
              </a:xfrm>
              <a:prstGeom prst="rect">
                <a:avLst/>
              </a:prstGeom>
              <a:blipFill>
                <a:blip r:embed="rId7"/>
                <a:stretch>
                  <a:fillRect r="-455" b="-13793"/>
                </a:stretch>
              </a:blipFill>
            </p:spPr>
            <p:txBody>
              <a:bodyPr/>
              <a:lstStyle/>
              <a:p>
                <a:r>
                  <a:rPr lang="en-GB">
                    <a:noFill/>
                  </a:rPr>
                  <a:t> </a:t>
                </a:r>
              </a:p>
            </p:txBody>
          </p:sp>
        </mc:Fallback>
      </mc:AlternateContent>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19</a:t>
            </a:fld>
            <a:endParaRPr lang="en-GB" sz="2400" dirty="0">
              <a:latin typeface="Arial" panose="020B0604020202020204" pitchFamily="34" charset="0"/>
              <a:cs typeface="Arial" panose="020B0604020202020204" pitchFamily="34" charset="0"/>
            </a:endParaRPr>
          </a:p>
        </p:txBody>
      </p:sp>
      <p:sp>
        <p:nvSpPr>
          <p:cNvPr id="4" name="TextBox 3"/>
          <p:cNvSpPr txBox="1"/>
          <p:nvPr/>
        </p:nvSpPr>
        <p:spPr>
          <a:xfrm>
            <a:off x="5332894" y="952563"/>
            <a:ext cx="6760368" cy="1661993"/>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1700" dirty="0">
                <a:solidFill>
                  <a:schemeClr val="tx1">
                    <a:lumMod val="50000"/>
                    <a:lumOff val="50000"/>
                  </a:schemeClr>
                </a:solidFill>
                <a:latin typeface="Arial" panose="020B0604020202020204" pitchFamily="34" charset="0"/>
                <a:cs typeface="Arial" panose="020B0604020202020204" pitchFamily="34" charset="0"/>
              </a:rPr>
              <a:t>Reminder: The variance components for the (source of variation called) “</a:t>
            </a:r>
            <a:r>
              <a:rPr lang="en-GB" sz="1700" dirty="0" err="1">
                <a:solidFill>
                  <a:schemeClr val="tx1">
                    <a:lumMod val="50000"/>
                    <a:lumOff val="50000"/>
                  </a:schemeClr>
                </a:solidFill>
                <a:latin typeface="Arial" panose="020B0604020202020204" pitchFamily="34" charset="0"/>
                <a:cs typeface="Arial" panose="020B0604020202020204" pitchFamily="34" charset="0"/>
              </a:rPr>
              <a:t>Cvs</a:t>
            </a:r>
            <a:r>
              <a:rPr lang="en-GB" sz="1700" dirty="0">
                <a:solidFill>
                  <a:schemeClr val="tx1">
                    <a:lumMod val="50000"/>
                    <a:lumOff val="50000"/>
                  </a:schemeClr>
                </a:solidFill>
                <a:latin typeface="Arial" panose="020B0604020202020204" pitchFamily="34" charset="0"/>
                <a:cs typeface="Arial" panose="020B0604020202020204" pitchFamily="34" charset="0"/>
              </a:rPr>
              <a:t>.” is calculated as   ►  </a:t>
            </a:r>
            <a:r>
              <a:rPr lang="en-GB" sz="1700" dirty="0">
                <a:latin typeface="Arial" panose="020B0604020202020204" pitchFamily="34" charset="0"/>
                <a:cs typeface="Arial" panose="020B0604020202020204" pitchFamily="34" charset="0"/>
              </a:rPr>
              <a:t>15.44</a:t>
            </a:r>
            <a:r>
              <a:rPr lang="en-GB" sz="1700" dirty="0">
                <a:solidFill>
                  <a:schemeClr val="tx1">
                    <a:lumMod val="50000"/>
                    <a:lumOff val="50000"/>
                  </a:schemeClr>
                </a:solidFill>
                <a:latin typeface="Arial" panose="020B0604020202020204" pitchFamily="34" charset="0"/>
                <a:cs typeface="Arial" panose="020B0604020202020204" pitchFamily="34" charset="0"/>
              </a:rPr>
              <a:t> =(300.00-207.36)/</a:t>
            </a:r>
            <a:r>
              <a:rPr lang="en-GB" sz="1700" dirty="0">
                <a:solidFill>
                  <a:srgbClr val="7030A0"/>
                </a:solidFill>
                <a:latin typeface="Arial" panose="020B0604020202020204" pitchFamily="34" charset="0"/>
                <a:cs typeface="Arial" panose="020B0604020202020204" pitchFamily="34" charset="0"/>
              </a:rPr>
              <a:t>6</a:t>
            </a:r>
            <a:r>
              <a:rPr lang="en-GB" sz="1700" dirty="0">
                <a:solidFill>
                  <a:schemeClr val="tx1">
                    <a:lumMod val="50000"/>
                    <a:lumOff val="50000"/>
                  </a:schemeClr>
                </a:solidFill>
                <a:latin typeface="Arial" panose="020B0604020202020204" pitchFamily="34" charset="0"/>
                <a:cs typeface="Arial" panose="020B0604020202020204" pitchFamily="34" charset="0"/>
              </a:rPr>
              <a:t>. Luckily, MS(</a:t>
            </a:r>
            <a:r>
              <a:rPr lang="en-GB" sz="1700" dirty="0" err="1">
                <a:solidFill>
                  <a:schemeClr val="tx1">
                    <a:lumMod val="50000"/>
                    <a:lumOff val="50000"/>
                  </a:schemeClr>
                </a:solidFill>
                <a:latin typeface="Arial" panose="020B0604020202020204" pitchFamily="34" charset="0"/>
                <a:cs typeface="Arial" panose="020B0604020202020204" pitchFamily="34" charset="0"/>
              </a:rPr>
              <a:t>Cvs</a:t>
            </a:r>
            <a:r>
              <a:rPr lang="en-GB" sz="1700" dirty="0">
                <a:solidFill>
                  <a:schemeClr val="tx1">
                    <a:lumMod val="50000"/>
                    <a:lumOff val="50000"/>
                  </a:schemeClr>
                </a:solidFill>
                <a:latin typeface="Arial" panose="020B0604020202020204" pitchFamily="34" charset="0"/>
                <a:cs typeface="Arial" panose="020B0604020202020204" pitchFamily="34" charset="0"/>
              </a:rPr>
              <a:t>) is larger than MS(</a:t>
            </a:r>
            <a:r>
              <a:rPr lang="en-GB" sz="1700" dirty="0" err="1">
                <a:solidFill>
                  <a:schemeClr val="tx1">
                    <a:lumMod val="50000"/>
                    <a:lumOff val="50000"/>
                  </a:schemeClr>
                </a:solidFill>
                <a:latin typeface="Arial" panose="020B0604020202020204" pitchFamily="34" charset="0"/>
                <a:cs typeface="Arial" panose="020B0604020202020204" pitchFamily="34" charset="0"/>
              </a:rPr>
              <a:t>GxE</a:t>
            </a:r>
            <a:r>
              <a:rPr lang="en-GB" sz="1700" dirty="0">
                <a:solidFill>
                  <a:schemeClr val="tx1">
                    <a:lumMod val="50000"/>
                    <a:lumOff val="50000"/>
                  </a:schemeClr>
                </a:solidFill>
                <a:latin typeface="Arial" panose="020B0604020202020204" pitchFamily="34" charset="0"/>
                <a:cs typeface="Arial" panose="020B0604020202020204" pitchFamily="34" charset="0"/>
              </a:rPr>
              <a:t>) (300.00&lt;207.36); otherwise we would assume there was no genetic variance. </a:t>
            </a:r>
            <a:r>
              <a:rPr lang="en-GB" sz="1700" dirty="0">
                <a:solidFill>
                  <a:srgbClr val="7030A0"/>
                </a:solidFill>
                <a:latin typeface="Arial" panose="020B0604020202020204" pitchFamily="34" charset="0"/>
                <a:cs typeface="Arial" panose="020B0604020202020204" pitchFamily="34" charset="0"/>
              </a:rPr>
              <a:t>6</a:t>
            </a:r>
            <a:r>
              <a:rPr lang="en-GB" sz="1700" dirty="0">
                <a:solidFill>
                  <a:schemeClr val="tx1">
                    <a:lumMod val="50000"/>
                    <a:lumOff val="50000"/>
                  </a:schemeClr>
                </a:solidFill>
                <a:latin typeface="Arial" panose="020B0604020202020204" pitchFamily="34" charset="0"/>
                <a:cs typeface="Arial" panose="020B0604020202020204" pitchFamily="34" charset="0"/>
              </a:rPr>
              <a:t> is the number of environments - each mean of a cv. contains the mean of </a:t>
            </a:r>
            <a:r>
              <a:rPr lang="en-GB" sz="1700" dirty="0">
                <a:solidFill>
                  <a:srgbClr val="7030A0"/>
                </a:solidFill>
                <a:latin typeface="Arial" panose="020B0604020202020204" pitchFamily="34" charset="0"/>
                <a:cs typeface="Arial" panose="020B0604020202020204" pitchFamily="34" charset="0"/>
              </a:rPr>
              <a:t>6</a:t>
            </a:r>
            <a:r>
              <a:rPr lang="en-GB" sz="1700" dirty="0">
                <a:solidFill>
                  <a:schemeClr val="tx1">
                    <a:lumMod val="50000"/>
                    <a:lumOff val="50000"/>
                  </a:schemeClr>
                </a:solidFill>
                <a:latin typeface="Arial" panose="020B0604020202020204" pitchFamily="34" charset="0"/>
                <a:cs typeface="Arial" panose="020B0604020202020204" pitchFamily="34" charset="0"/>
              </a:rPr>
              <a:t> </a:t>
            </a:r>
            <a:r>
              <a:rPr lang="en-GB" sz="1700" dirty="0" err="1">
                <a:solidFill>
                  <a:schemeClr val="tx1">
                    <a:lumMod val="50000"/>
                    <a:lumOff val="50000"/>
                  </a:schemeClr>
                </a:solidFill>
                <a:latin typeface="Arial" panose="020B0604020202020204" pitchFamily="34" charset="0"/>
                <a:cs typeface="Arial" panose="020B0604020202020204" pitchFamily="34" charset="0"/>
              </a:rPr>
              <a:t>GxE</a:t>
            </a:r>
            <a:r>
              <a:rPr lang="en-GB" sz="1700" dirty="0">
                <a:solidFill>
                  <a:schemeClr val="tx1">
                    <a:lumMod val="50000"/>
                    <a:lumOff val="50000"/>
                  </a:schemeClr>
                </a:solidFill>
                <a:latin typeface="Arial" panose="020B0604020202020204" pitchFamily="34" charset="0"/>
                <a:cs typeface="Arial" panose="020B0604020202020204" pitchFamily="34" charset="0"/>
              </a:rPr>
              <a:t> interaction effect of this cv. </a:t>
            </a:r>
            <a:r>
              <a:rPr lang="en-GB" sz="1700" dirty="0" err="1">
                <a:solidFill>
                  <a:schemeClr val="tx1">
                    <a:lumMod val="50000"/>
                    <a:lumOff val="50000"/>
                  </a:schemeClr>
                </a:solidFill>
                <a:latin typeface="Arial" panose="020B0604020202020204" pitchFamily="34" charset="0"/>
                <a:cs typeface="Arial" panose="020B0604020202020204" pitchFamily="34" charset="0"/>
              </a:rPr>
              <a:t>whith</a:t>
            </a:r>
            <a:r>
              <a:rPr lang="en-GB" sz="1700" dirty="0">
                <a:solidFill>
                  <a:schemeClr val="tx1">
                    <a:lumMod val="50000"/>
                    <a:lumOff val="50000"/>
                  </a:schemeClr>
                </a:solidFill>
                <a:latin typeface="Arial" panose="020B0604020202020204" pitchFamily="34" charset="0"/>
                <a:cs typeface="Arial" panose="020B0604020202020204" pitchFamily="34" charset="0"/>
              </a:rPr>
              <a:t> these </a:t>
            </a:r>
            <a:r>
              <a:rPr lang="en-GB" sz="1700" dirty="0">
                <a:solidFill>
                  <a:srgbClr val="7030A0"/>
                </a:solidFill>
                <a:latin typeface="Arial" panose="020B0604020202020204" pitchFamily="34" charset="0"/>
                <a:cs typeface="Arial" panose="020B0604020202020204" pitchFamily="34" charset="0"/>
              </a:rPr>
              <a:t>6</a:t>
            </a:r>
            <a:r>
              <a:rPr lang="en-GB" sz="1700" dirty="0">
                <a:solidFill>
                  <a:schemeClr val="tx1">
                    <a:lumMod val="50000"/>
                    <a:lumOff val="50000"/>
                  </a:schemeClr>
                </a:solidFill>
                <a:latin typeface="Arial" panose="020B0604020202020204" pitchFamily="34" charset="0"/>
                <a:cs typeface="Arial" panose="020B0604020202020204" pitchFamily="34" charset="0"/>
              </a:rPr>
              <a:t> environments.    </a:t>
            </a:r>
            <a:r>
              <a:rPr lang="en-GB" sz="1700" i="1" dirty="0" err="1">
                <a:solidFill>
                  <a:schemeClr val="tx1">
                    <a:lumMod val="50000"/>
                    <a:lumOff val="50000"/>
                  </a:schemeClr>
                </a:solidFill>
                <a:latin typeface="Arial" panose="020B0604020202020204" pitchFamily="34" charset="0"/>
                <a:cs typeface="Arial" panose="020B0604020202020204" pitchFamily="34" charset="0"/>
              </a:rPr>
              <a:t>Alles</a:t>
            </a:r>
            <a:r>
              <a:rPr lang="en-GB" sz="1700" i="1" dirty="0">
                <a:solidFill>
                  <a:schemeClr val="tx1">
                    <a:lumMod val="50000"/>
                    <a:lumOff val="50000"/>
                  </a:schemeClr>
                </a:solidFill>
                <a:latin typeface="Arial" panose="020B0604020202020204" pitchFamily="34" charset="0"/>
                <a:cs typeface="Arial" panose="020B0604020202020204" pitchFamily="34" charset="0"/>
              </a:rPr>
              <a:t> </a:t>
            </a:r>
            <a:r>
              <a:rPr lang="en-GB" sz="1700" i="1" dirty="0" err="1">
                <a:solidFill>
                  <a:schemeClr val="tx1">
                    <a:lumMod val="50000"/>
                    <a:lumOff val="50000"/>
                  </a:schemeClr>
                </a:solidFill>
                <a:latin typeface="Arial" panose="020B0604020202020204" pitchFamily="34" charset="0"/>
                <a:cs typeface="Arial" panose="020B0604020202020204" pitchFamily="34" charset="0"/>
              </a:rPr>
              <a:t>klar</a:t>
            </a:r>
            <a:r>
              <a:rPr lang="en-GB" sz="1700" dirty="0">
                <a:solidFill>
                  <a:schemeClr val="tx1">
                    <a:lumMod val="50000"/>
                    <a:lumOff val="50000"/>
                  </a:schemeClr>
                </a:solidFill>
                <a:latin typeface="Arial" panose="020B0604020202020204" pitchFamily="34" charset="0"/>
                <a:cs typeface="Arial" panose="020B0604020202020204" pitchFamily="34" charset="0"/>
              </a:rPr>
              <a:t>?</a:t>
            </a:r>
          </a:p>
        </p:txBody>
      </p:sp>
    </p:spTree>
    <p:extLst>
      <p:ext uri="{BB962C8B-B14F-4D97-AF65-F5344CB8AC3E}">
        <p14:creationId xmlns:p14="http://schemas.microsoft.com/office/powerpoint/2010/main" val="3767143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490011" y="4940664"/>
            <a:ext cx="230293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This symbol usually indicates that a  page is rather important</a:t>
            </a:r>
          </a:p>
        </p:txBody>
      </p:sp>
      <p:sp>
        <p:nvSpPr>
          <p:cNvPr id="4" name="Textfeld 5"/>
          <p:cNvSpPr txBox="1"/>
          <p:nvPr/>
        </p:nvSpPr>
        <p:spPr>
          <a:xfrm>
            <a:off x="11630100" y="6346567"/>
            <a:ext cx="512235"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fld id="{5B255CE3-06F4-4E80-85AD-A0878CDD5C50}" type="slidenum">
              <a:rPr lang="en-US" sz="2400">
                <a:latin typeface="Arial" panose="020B0604020202020204" pitchFamily="34" charset="0"/>
                <a:cs typeface="Arial" panose="020B0604020202020204" pitchFamily="34" charset="0"/>
              </a:rPr>
              <a:t>2</a:t>
            </a:fld>
            <a:endParaRPr lang="en-US" sz="2400" dirty="0">
              <a:latin typeface="Arial" panose="020B0604020202020204" pitchFamily="34" charset="0"/>
              <a:cs typeface="Arial" panose="020B0604020202020204" pitchFamily="34" charset="0"/>
            </a:endParaRPr>
          </a:p>
        </p:txBody>
      </p:sp>
      <p:sp>
        <p:nvSpPr>
          <p:cNvPr id="5" name="Right Triangle 4"/>
          <p:cNvSpPr/>
          <p:nvPr/>
        </p:nvSpPr>
        <p:spPr>
          <a:xfrm>
            <a:off x="2405" y="6582066"/>
            <a:ext cx="226195" cy="215900"/>
          </a:xfrm>
          <a:prstGeom prst="rtTriangle">
            <a:avLst/>
          </a:prstGeom>
          <a:gradFill flip="none" rotWithShape="1">
            <a:gsLst>
              <a:gs pos="0">
                <a:schemeClr val="tx1"/>
              </a:gs>
              <a:gs pos="100000">
                <a:schemeClr val="accent1">
                  <a:lumMod val="45000"/>
                  <a:lumOff val="55000"/>
                </a:schemeClr>
              </a:gs>
              <a:gs pos="100000">
                <a:srgbClr val="FFFF00"/>
              </a:gs>
              <a:gs pos="99000">
                <a:srgbClr val="FFFF00"/>
              </a:gs>
            </a:gsLst>
            <a:lin ang="5400000" scaled="1"/>
            <a:tileRect/>
          </a:gradFill>
          <a:ln>
            <a:solidFill>
              <a:schemeClr val="tx1"/>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8" name="Straight Arrow Connector 7"/>
          <p:cNvCxnSpPr>
            <a:stCxn id="3" idx="2"/>
            <a:endCxn id="5" idx="5"/>
          </p:cNvCxnSpPr>
          <p:nvPr/>
        </p:nvCxnSpPr>
        <p:spPr>
          <a:xfrm flipH="1">
            <a:off x="115503" y="6140993"/>
            <a:ext cx="2525975" cy="549023"/>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0" name="Text Box 3"/>
          <p:cNvSpPr txBox="1">
            <a:spLocks noChangeArrowheads="1"/>
          </p:cNvSpPr>
          <p:nvPr/>
        </p:nvSpPr>
        <p:spPr bwMode="auto">
          <a:xfrm>
            <a:off x="72000" y="36000"/>
            <a:ext cx="12026833" cy="1077218"/>
          </a:xfrm>
          <a:prstGeom prst="rect">
            <a:avLst/>
          </a:prstGeom>
          <a:solidFill>
            <a:schemeClr val="bg1"/>
          </a:solidFill>
          <a:ln>
            <a:noFill/>
          </a:ln>
          <a:effectLst>
            <a:outerShdw blurRad="50800" dist="38100" dir="2700000" algn="tl" rotWithShape="0">
              <a:prstClr val="black">
                <a:alpha val="40000"/>
              </a:prstClr>
            </a:outerShdw>
          </a:effectLst>
        </p:spPr>
        <p:txBody>
          <a:bodyPr wrap="square">
            <a:spAutoFit/>
          </a:bodyPr>
          <a:lstStyle/>
          <a:p>
            <a:pPr>
              <a:spcBef>
                <a:spcPct val="50000"/>
              </a:spcBef>
            </a:pPr>
            <a:r>
              <a:rPr lang="en-GB" altLang="de-DE" sz="3200" dirty="0">
                <a:latin typeface="Arial" panose="020B0604020202020204" pitchFamily="34" charset="0"/>
                <a:cs typeface="Arial" panose="020B0604020202020204" pitchFamily="34" charset="0"/>
              </a:rPr>
              <a:t>Sequential Number: #33 </a:t>
            </a:r>
            <a:br>
              <a:rPr lang="en-GB" altLang="de-DE" sz="3200" dirty="0">
                <a:latin typeface="Arial" panose="020B0604020202020204" pitchFamily="34" charset="0"/>
                <a:cs typeface="Arial" panose="020B0604020202020204" pitchFamily="34" charset="0"/>
              </a:rPr>
            </a:b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UNPLAB-CorrTraits_Ch-2[</a:t>
            </a:r>
            <a:r>
              <a:rPr lang="de-DE" altLang="de-DE" sz="3200" dirty="0" err="1">
                <a:effectLst>
                  <a:outerShdw blurRad="38100" dist="38100" dir="2700000" algn="tl">
                    <a:srgbClr val="000000">
                      <a:alpha val="43137"/>
                    </a:srgbClr>
                  </a:outerShdw>
                </a:effectLst>
                <a:latin typeface="Arial" panose="020B0604020202020204" pitchFamily="34" charset="0"/>
                <a:cs typeface="Arial" panose="020B0604020202020204" pitchFamily="34" charset="0"/>
              </a:rPr>
              <a:t>GenCorr</a:t>
            </a:r>
            <a:r>
              <a:rPr lang="de-DE"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t>
            </a:r>
            <a:endParaRPr lang="en-GB" altLang="de-DE" sz="3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AC1CF5A5-16D4-4CD2-84EB-7848D32F1D33}"/>
              </a:ext>
            </a:extLst>
          </p:cNvPr>
          <p:cNvSpPr txBox="1"/>
          <p:nvPr/>
        </p:nvSpPr>
        <p:spPr>
          <a:xfrm>
            <a:off x="3919524" y="4946579"/>
            <a:ext cx="553075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r"/>
            <a:r>
              <a:rPr lang="en-GB" dirty="0">
                <a:latin typeface="Arial" panose="020B0604020202020204" pitchFamily="34" charset="0"/>
                <a:cs typeface="Arial" panose="020B0604020202020204" pitchFamily="34" charset="0"/>
              </a:rPr>
              <a:t>This symbol is not used in this chapter ;-) since you may simply ‘believe’ or ‘accept’ that, alongside the phenotypic correlation, there is also such a thing as genetic correlation.  </a:t>
            </a:r>
          </a:p>
        </p:txBody>
      </p:sp>
    </p:spTree>
    <p:extLst>
      <p:ext uri="{BB962C8B-B14F-4D97-AF65-F5344CB8AC3E}">
        <p14:creationId xmlns:p14="http://schemas.microsoft.com/office/powerpoint/2010/main" val="335341571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p:cNvGrpSpPr/>
          <p:nvPr/>
        </p:nvGrpSpPr>
        <p:grpSpPr>
          <a:xfrm>
            <a:off x="72000" y="993775"/>
            <a:ext cx="6112900" cy="5656263"/>
            <a:chOff x="72000" y="993775"/>
            <a:chExt cx="6112900" cy="5656263"/>
          </a:xfrm>
        </p:grpSpPr>
        <p:sp>
          <p:nvSpPr>
            <p:cNvPr id="5" name="Rectangle 4"/>
            <p:cNvSpPr>
              <a:spLocks noChangeAspect="1"/>
            </p:cNvSpPr>
            <p:nvPr/>
          </p:nvSpPr>
          <p:spPr>
            <a:xfrm>
              <a:off x="72000" y="1114503"/>
              <a:ext cx="4204385" cy="543497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8" name="Rechteck 1"/>
            <p:cNvSpPr>
              <a:spLocks noChangeAspect="1"/>
            </p:cNvSpPr>
            <p:nvPr/>
          </p:nvSpPr>
          <p:spPr>
            <a:xfrm>
              <a:off x="3452623" y="1857435"/>
              <a:ext cx="116504" cy="173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latin typeface="Arial" panose="020B0604020202020204" pitchFamily="34" charset="0"/>
                <a:cs typeface="Arial" panose="020B0604020202020204" pitchFamily="34" charset="0"/>
              </a:endParaRPr>
            </a:p>
          </p:txBody>
        </p:sp>
        <p:graphicFrame>
          <p:nvGraphicFramePr>
            <p:cNvPr id="70" name="Object 69"/>
            <p:cNvGraphicFramePr>
              <a:graphicFrameLocks noChangeAspect="1"/>
            </p:cNvGraphicFramePr>
            <p:nvPr>
              <p:extLst>
                <p:ext uri="{D42A27DB-BD31-4B8C-83A1-F6EECF244321}">
                  <p14:modId xmlns:p14="http://schemas.microsoft.com/office/powerpoint/2010/main" val="4232283620"/>
                </p:ext>
              </p:extLst>
            </p:nvPr>
          </p:nvGraphicFramePr>
          <p:xfrm>
            <a:off x="155575" y="993775"/>
            <a:ext cx="6029325" cy="5656263"/>
          </p:xfrm>
          <a:graphic>
            <a:graphicData uri="http://schemas.openxmlformats.org/presentationml/2006/ole">
              <mc:AlternateContent xmlns:mc="http://schemas.openxmlformats.org/markup-compatibility/2006">
                <mc:Choice xmlns:v="urn:schemas-microsoft-com:vml" Requires="v">
                  <p:oleObj spid="_x0000_s25656" name="Document" r:id="rId3" imgW="5903552" imgH="5544739" progId="Word.Document.8">
                    <p:link updateAutomatic="1"/>
                  </p:oleObj>
                </mc:Choice>
                <mc:Fallback>
                  <p:oleObj name="Document" r:id="rId3" imgW="5903552" imgH="5544739" progId="Word.Document.8">
                    <p:link updateAutomatic="1"/>
                    <p:pic>
                      <p:nvPicPr>
                        <p:cNvPr id="70" name="Object 69"/>
                        <p:cNvPicPr/>
                        <p:nvPr/>
                      </p:nvPicPr>
                      <p:blipFill>
                        <a:blip r:embed="rId4"/>
                        <a:stretch>
                          <a:fillRect/>
                        </a:stretch>
                      </p:blipFill>
                      <p:spPr>
                        <a:xfrm>
                          <a:off x="155575" y="993775"/>
                          <a:ext cx="6029325" cy="5656263"/>
                        </a:xfrm>
                        <a:prstGeom prst="rect">
                          <a:avLst/>
                        </a:prstGeom>
                      </p:spPr>
                    </p:pic>
                  </p:oleObj>
                </mc:Fallback>
              </mc:AlternateContent>
            </a:graphicData>
          </a:graphic>
        </p:graphicFrame>
      </p:grpSp>
      <p:sp>
        <p:nvSpPr>
          <p:cNvPr id="3" name="TextBox 2"/>
          <p:cNvSpPr txBox="1"/>
          <p:nvPr/>
        </p:nvSpPr>
        <p:spPr>
          <a:xfrm>
            <a:off x="72000" y="51515"/>
            <a:ext cx="1202126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Let us estimate the genetic* correlation coefficient between Yield and Plant Height.</a:t>
            </a:r>
          </a:p>
        </p:txBody>
      </p:sp>
      <p:grpSp>
        <p:nvGrpSpPr>
          <p:cNvPr id="11" name="Group 10"/>
          <p:cNvGrpSpPr/>
          <p:nvPr/>
        </p:nvGrpSpPr>
        <p:grpSpPr>
          <a:xfrm>
            <a:off x="4329775" y="1255697"/>
            <a:ext cx="7763487" cy="1633016"/>
            <a:chOff x="4329775" y="1255697"/>
            <a:chExt cx="7763487" cy="1633016"/>
          </a:xfrm>
        </p:grpSpPr>
        <p:sp>
          <p:nvSpPr>
            <p:cNvPr id="78" name="Rectangle 77"/>
            <p:cNvSpPr/>
            <p:nvPr/>
          </p:nvSpPr>
          <p:spPr>
            <a:xfrm>
              <a:off x="4329775" y="1344791"/>
              <a:ext cx="7763487" cy="1465021"/>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76" name="Object 75"/>
            <p:cNvGraphicFramePr>
              <a:graphicFrameLocks noChangeAspect="1"/>
            </p:cNvGraphicFramePr>
            <p:nvPr>
              <p:extLst>
                <p:ext uri="{D42A27DB-BD31-4B8C-83A1-F6EECF244321}">
                  <p14:modId xmlns:p14="http://schemas.microsoft.com/office/powerpoint/2010/main" val="996929938"/>
                </p:ext>
              </p:extLst>
            </p:nvPr>
          </p:nvGraphicFramePr>
          <p:xfrm>
            <a:off x="4397933" y="1255697"/>
            <a:ext cx="7669199" cy="1633016"/>
          </p:xfrm>
          <a:graphic>
            <a:graphicData uri="http://schemas.openxmlformats.org/presentationml/2006/ole">
              <mc:AlternateContent xmlns:mc="http://schemas.openxmlformats.org/markup-compatibility/2006">
                <mc:Choice xmlns:v="urn:schemas-microsoft-com:vml" Requires="v">
                  <p:oleObj spid="_x0000_s25657" name="Document" r:id="rId5" imgW="6114086" imgH="1301790" progId="Word.Document.8">
                    <p:link updateAutomatic="1"/>
                  </p:oleObj>
                </mc:Choice>
                <mc:Fallback>
                  <p:oleObj name="Document" r:id="rId5" imgW="6114086" imgH="1301790" progId="Word.Document.8">
                    <p:link updateAutomatic="1"/>
                    <p:pic>
                      <p:nvPicPr>
                        <p:cNvPr id="76" name="Object 75"/>
                        <p:cNvPicPr/>
                        <p:nvPr/>
                      </p:nvPicPr>
                      <p:blipFill>
                        <a:blip r:embed="rId6"/>
                        <a:stretch>
                          <a:fillRect/>
                        </a:stretch>
                      </p:blipFill>
                      <p:spPr>
                        <a:xfrm>
                          <a:off x="4397933" y="1255697"/>
                          <a:ext cx="7669199" cy="1633016"/>
                        </a:xfrm>
                        <a:prstGeom prst="rect">
                          <a:avLst/>
                        </a:prstGeom>
                        <a:noFill/>
                      </p:spPr>
                    </p:pic>
                  </p:oleObj>
                </mc:Fallback>
              </mc:AlternateContent>
            </a:graphicData>
          </a:graphic>
        </p:graphicFrame>
      </p:grpSp>
      <p:sp>
        <p:nvSpPr>
          <p:cNvPr id="80" name="TextBox 79"/>
          <p:cNvSpPr txBox="1"/>
          <p:nvPr/>
        </p:nvSpPr>
        <p:spPr>
          <a:xfrm>
            <a:off x="4376768" y="3118655"/>
            <a:ext cx="7716494" cy="3416320"/>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With this, we get a first impression about the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genetic (genotypic) correlation coefficient</a:t>
            </a:r>
            <a:r>
              <a:rPr lang="en-GB" dirty="0">
                <a:latin typeface="Arial" panose="020B0604020202020204" pitchFamily="34" charset="0"/>
                <a:cs typeface="Arial" panose="020B0604020202020204" pitchFamily="34" charset="0"/>
              </a:rPr>
              <a:t>. </a:t>
            </a:r>
          </a:p>
          <a:p>
            <a:br>
              <a:rPr lang="en-GB" dirty="0">
                <a:latin typeface="Arial" panose="020B0604020202020204" pitchFamily="34" charset="0"/>
                <a:cs typeface="Arial" panose="020B0604020202020204" pitchFamily="34" charset="0"/>
              </a:rPr>
            </a:br>
            <a:r>
              <a:rPr lang="en-GB" dirty="0">
                <a:solidFill>
                  <a:schemeClr val="tx1">
                    <a:lumMod val="50000"/>
                    <a:lumOff val="50000"/>
                  </a:schemeClr>
                </a:solidFill>
                <a:latin typeface="Arial" panose="020B0604020202020204" pitchFamily="34" charset="0"/>
                <a:cs typeface="Arial" panose="020B0604020202020204" pitchFamily="34" charset="0"/>
              </a:rPr>
              <a:t>A positive correlation of the masking effects </a:t>
            </a:r>
            <a:r>
              <a:rPr lang="en-GB" dirty="0">
                <a:latin typeface="Arial" panose="020B0604020202020204" pitchFamily="34" charset="0"/>
                <a:cs typeface="Arial" panose="020B0604020202020204" pitchFamily="34" charset="0"/>
              </a:rPr>
              <a:t>(here: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tends to inflate the phenotypic correlation.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genetic correlation impacts the phenotypic correlation more, if h² of the two traits is high. If it is low, then the correlation of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has higher influence on the phenotypic correlation.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Phenotypic correlation between Yield and Plant Height: </a:t>
            </a:r>
            <a:r>
              <a:rPr lang="en-GB" dirty="0">
                <a:solidFill>
                  <a:srgbClr val="0000FF"/>
                </a:solidFill>
                <a:latin typeface="Arial" panose="020B0604020202020204" pitchFamily="34" charset="0"/>
                <a:cs typeface="Arial" panose="020B0604020202020204" pitchFamily="34" charset="0"/>
              </a:rPr>
              <a:t>r=0.722</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Genetic      correlation between Yield and Plant Height</a:t>
            </a:r>
            <a:r>
              <a:rPr lang="en-GB" dirty="0">
                <a:solidFill>
                  <a:srgbClr val="C00000"/>
                </a:solidFill>
                <a:latin typeface="Arial" panose="020B0604020202020204" pitchFamily="34" charset="0"/>
                <a:cs typeface="Arial" panose="020B0604020202020204" pitchFamily="34" charset="0"/>
              </a:rPr>
              <a:t>:  r=0.466</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20</a:t>
            </a:fld>
            <a:endParaRPr lang="en-GB" sz="2400" dirty="0">
              <a:latin typeface="Arial" panose="020B0604020202020204" pitchFamily="34" charset="0"/>
              <a:cs typeface="Arial" panose="020B0604020202020204" pitchFamily="34" charset="0"/>
            </a:endParaRPr>
          </a:p>
        </p:txBody>
      </p:sp>
      <p:sp>
        <p:nvSpPr>
          <p:cNvPr id="6" name="TextBox 5"/>
          <p:cNvSpPr txBox="1"/>
          <p:nvPr/>
        </p:nvSpPr>
        <p:spPr>
          <a:xfrm>
            <a:off x="6587067" y="563033"/>
            <a:ext cx="5506195"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t>
            </a:r>
            <a:r>
              <a:rPr lang="en-GB" dirty="0">
                <a:solidFill>
                  <a:schemeClr val="tx1">
                    <a:lumMod val="50000"/>
                    <a:lumOff val="50000"/>
                  </a:schemeClr>
                </a:solidFill>
                <a:latin typeface="Arial" panose="020B0604020202020204" pitchFamily="34" charset="0"/>
                <a:cs typeface="Arial" panose="020B0604020202020204" pitchFamily="34" charset="0"/>
              </a:rPr>
              <a:t>I probably do not make a sufficiently clear distinction between genetic and genotypic; alas.</a:t>
            </a:r>
          </a:p>
        </p:txBody>
      </p:sp>
      <p:sp>
        <p:nvSpPr>
          <p:cNvPr id="7" name="TextBox 6"/>
          <p:cNvSpPr txBox="1"/>
          <p:nvPr/>
        </p:nvSpPr>
        <p:spPr>
          <a:xfrm>
            <a:off x="4376768" y="2631781"/>
            <a:ext cx="2769099" cy="383922"/>
          </a:xfrm>
          <a:prstGeom prst="rect">
            <a:avLst/>
          </a:prstGeom>
          <a:solidFill>
            <a:schemeClr val="bg1"/>
          </a:solidFill>
          <a:ln>
            <a:solidFill>
              <a:schemeClr val="bg1"/>
            </a:solid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https://s.gwdg.de/DT1ZiC</a:t>
            </a:r>
          </a:p>
        </p:txBody>
      </p:sp>
      <p:sp>
        <p:nvSpPr>
          <p:cNvPr id="9" name="Rectangle 8"/>
          <p:cNvSpPr/>
          <p:nvPr/>
        </p:nvSpPr>
        <p:spPr>
          <a:xfrm>
            <a:off x="7558623" y="1243199"/>
            <a:ext cx="1098333" cy="911780"/>
          </a:xfrm>
          <a:prstGeom prst="rect">
            <a:avLst/>
          </a:prstGeom>
          <a:no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p:cNvSpPr/>
          <p:nvPr/>
        </p:nvSpPr>
        <p:spPr>
          <a:xfrm>
            <a:off x="10947402" y="1259924"/>
            <a:ext cx="1119730" cy="911780"/>
          </a:xfrm>
          <a:prstGeom prst="rect">
            <a:avLst/>
          </a:prstGeom>
          <a:noFill/>
          <a:ln w="38100">
            <a:solidFill>
              <a:schemeClr val="tx1">
                <a:lumMod val="50000"/>
                <a:lumOff val="50000"/>
              </a:schemeClr>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p:cNvSpPr/>
          <p:nvPr/>
        </p:nvSpPr>
        <p:spPr>
          <a:xfrm>
            <a:off x="3136903" y="5235424"/>
            <a:ext cx="572218" cy="1299554"/>
          </a:xfrm>
          <a:prstGeom prst="rect">
            <a:avLst/>
          </a:prstGeom>
          <a:noFill/>
          <a:ln w="38100">
            <a:solidFill>
              <a:srgbClr val="0000FF"/>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p:cNvSpPr/>
          <p:nvPr/>
        </p:nvSpPr>
        <p:spPr>
          <a:xfrm>
            <a:off x="3704167" y="5235421"/>
            <a:ext cx="572218" cy="1299554"/>
          </a:xfrm>
          <a:prstGeom prst="rect">
            <a:avLst/>
          </a:prstGeom>
          <a:noFill/>
          <a:ln w="3810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424696518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9" name="Group 8"/>
          <p:cNvGrpSpPr/>
          <p:nvPr/>
        </p:nvGrpSpPr>
        <p:grpSpPr>
          <a:xfrm>
            <a:off x="42930" y="434975"/>
            <a:ext cx="6113395" cy="5656263"/>
            <a:chOff x="42930" y="434975"/>
            <a:chExt cx="6113395" cy="5656263"/>
          </a:xfrm>
        </p:grpSpPr>
        <p:sp>
          <p:nvSpPr>
            <p:cNvPr id="5" name="Rectangle 4"/>
            <p:cNvSpPr>
              <a:spLocks noChangeAspect="1"/>
            </p:cNvSpPr>
            <p:nvPr/>
          </p:nvSpPr>
          <p:spPr>
            <a:xfrm>
              <a:off x="42930" y="555914"/>
              <a:ext cx="4204385" cy="5434970"/>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latin typeface="Arial" panose="020B0604020202020204" pitchFamily="34" charset="0"/>
                <a:cs typeface="Arial" panose="020B0604020202020204" pitchFamily="34" charset="0"/>
              </a:endParaRPr>
            </a:p>
          </p:txBody>
        </p:sp>
        <p:sp>
          <p:nvSpPr>
            <p:cNvPr id="8" name="Rechteck 1"/>
            <p:cNvSpPr>
              <a:spLocks noChangeAspect="1"/>
            </p:cNvSpPr>
            <p:nvPr/>
          </p:nvSpPr>
          <p:spPr>
            <a:xfrm>
              <a:off x="3423553" y="1298846"/>
              <a:ext cx="116504" cy="17392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hangingPunct="1">
                <a:defRPr/>
              </a:pPr>
              <a:endParaRPr lang="en-GB" dirty="0">
                <a:latin typeface="Arial" panose="020B0604020202020204" pitchFamily="34" charset="0"/>
                <a:cs typeface="Arial" panose="020B0604020202020204" pitchFamily="34" charset="0"/>
              </a:endParaRPr>
            </a:p>
          </p:txBody>
        </p:sp>
        <p:graphicFrame>
          <p:nvGraphicFramePr>
            <p:cNvPr id="70" name="Object 69"/>
            <p:cNvGraphicFramePr>
              <a:graphicFrameLocks noChangeAspect="1"/>
            </p:cNvGraphicFramePr>
            <p:nvPr>
              <p:extLst>
                <p:ext uri="{D42A27DB-BD31-4B8C-83A1-F6EECF244321}">
                  <p14:modId xmlns:p14="http://schemas.microsoft.com/office/powerpoint/2010/main" val="839511199"/>
                </p:ext>
              </p:extLst>
            </p:nvPr>
          </p:nvGraphicFramePr>
          <p:xfrm>
            <a:off x="127000" y="434975"/>
            <a:ext cx="6029325" cy="5656263"/>
          </p:xfrm>
          <a:graphic>
            <a:graphicData uri="http://schemas.openxmlformats.org/presentationml/2006/ole">
              <mc:AlternateContent xmlns:mc="http://schemas.openxmlformats.org/markup-compatibility/2006">
                <mc:Choice xmlns:v="urn:schemas-microsoft-com:vml" Requires="v">
                  <p:oleObj spid="_x0000_s26680" name="Document" r:id="rId3" imgW="5903552" imgH="5544739" progId="Word.Document.8">
                    <p:link updateAutomatic="1"/>
                  </p:oleObj>
                </mc:Choice>
                <mc:Fallback>
                  <p:oleObj name="Document" r:id="rId3" imgW="5903552" imgH="5544739" progId="Word.Document.8">
                    <p:link updateAutomatic="1"/>
                    <p:pic>
                      <p:nvPicPr>
                        <p:cNvPr id="70" name="Object 69"/>
                        <p:cNvPicPr/>
                        <p:nvPr/>
                      </p:nvPicPr>
                      <p:blipFill>
                        <a:blip r:embed="rId4"/>
                        <a:stretch>
                          <a:fillRect/>
                        </a:stretch>
                      </p:blipFill>
                      <p:spPr>
                        <a:xfrm>
                          <a:off x="127000" y="434975"/>
                          <a:ext cx="6029325" cy="5656263"/>
                        </a:xfrm>
                        <a:prstGeom prst="rect">
                          <a:avLst/>
                        </a:prstGeom>
                      </p:spPr>
                    </p:pic>
                  </p:oleObj>
                </mc:Fallback>
              </mc:AlternateContent>
            </a:graphicData>
          </a:graphic>
        </p:graphicFrame>
      </p:grpSp>
      <p:sp>
        <p:nvSpPr>
          <p:cNvPr id="3" name="TextBox 2"/>
          <p:cNvSpPr txBox="1"/>
          <p:nvPr/>
        </p:nvSpPr>
        <p:spPr>
          <a:xfrm>
            <a:off x="72000" y="39600"/>
            <a:ext cx="1202126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Let us estimate the genetic correlation coefficient between Yield and Plant Height.</a:t>
            </a:r>
          </a:p>
        </p:txBody>
      </p:sp>
      <p:sp>
        <p:nvSpPr>
          <p:cNvPr id="80" name="TextBox 79"/>
          <p:cNvSpPr txBox="1"/>
          <p:nvPr/>
        </p:nvSpPr>
        <p:spPr>
          <a:xfrm>
            <a:off x="4329775" y="2759230"/>
            <a:ext cx="7775750" cy="3231654"/>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solidFill>
                  <a:srgbClr val="0000FF"/>
                </a:solidFill>
                <a:latin typeface="Arial" panose="020B0604020202020204" pitchFamily="34" charset="0"/>
                <a:cs typeface="Arial" panose="020B0604020202020204" pitchFamily="34" charset="0"/>
              </a:rPr>
              <a:t>What if </a:t>
            </a:r>
            <a:r>
              <a:rPr lang="en-GB" dirty="0" err="1">
                <a:solidFill>
                  <a:srgbClr val="0000FF"/>
                </a:solidFill>
                <a:latin typeface="Arial" panose="020B0604020202020204" pitchFamily="34" charset="0"/>
                <a:cs typeface="Arial" panose="020B0604020202020204" pitchFamily="34" charset="0"/>
              </a:rPr>
              <a:t>r</a:t>
            </a:r>
            <a:r>
              <a:rPr lang="en-GB" baseline="-25000" dirty="0" err="1">
                <a:solidFill>
                  <a:srgbClr val="0000FF"/>
                </a:solidFill>
                <a:latin typeface="Arial" panose="020B0604020202020204" pitchFamily="34" charset="0"/>
                <a:cs typeface="Arial" panose="020B0604020202020204" pitchFamily="34" charset="0"/>
              </a:rPr>
              <a:t>GxE</a:t>
            </a:r>
            <a:r>
              <a:rPr lang="en-GB" dirty="0">
                <a:solidFill>
                  <a:srgbClr val="0000FF"/>
                </a:solidFill>
                <a:latin typeface="Arial" panose="020B0604020202020204" pitchFamily="34" charset="0"/>
                <a:cs typeface="Arial" panose="020B0604020202020204" pitchFamily="34" charset="0"/>
              </a:rPr>
              <a:t>(</a:t>
            </a:r>
            <a:r>
              <a:rPr lang="en-GB" dirty="0" err="1">
                <a:solidFill>
                  <a:srgbClr val="0000FF"/>
                </a:solidFill>
                <a:latin typeface="Arial" panose="020B0604020202020204" pitchFamily="34" charset="0"/>
                <a:cs typeface="Arial" panose="020B0604020202020204" pitchFamily="34" charset="0"/>
              </a:rPr>
              <a:t>YxPH</a:t>
            </a:r>
            <a:r>
              <a:rPr lang="en-GB" dirty="0">
                <a:solidFill>
                  <a:srgbClr val="0000FF"/>
                </a:solidFill>
                <a:latin typeface="Arial" panose="020B0604020202020204" pitchFamily="34" charset="0"/>
                <a:cs typeface="Arial" panose="020B0604020202020204" pitchFamily="34" charset="0"/>
              </a:rPr>
              <a:t>) was zero? </a:t>
            </a:r>
            <a:br>
              <a:rPr lang="en-GB" dirty="0">
                <a:solidFill>
                  <a:srgbClr val="0000FF"/>
                </a:solidFill>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Then </a:t>
            </a:r>
            <a:r>
              <a:rPr lang="en-GB" dirty="0" err="1">
                <a:latin typeface="Arial" panose="020B0604020202020204" pitchFamily="34" charset="0"/>
                <a:ea typeface="Times New Roman" panose="02020603050405020304" pitchFamily="18" charset="0"/>
              </a:rPr>
              <a:t>r</a:t>
            </a:r>
            <a:r>
              <a:rPr lang="en-GB" baseline="-25000" dirty="0" err="1">
                <a:latin typeface="Arial" panose="020B0604020202020204" pitchFamily="34" charset="0"/>
                <a:ea typeface="Times New Roman" panose="02020603050405020304" pitchFamily="18" charset="0"/>
              </a:rPr>
              <a:t>G</a:t>
            </a:r>
            <a:r>
              <a:rPr lang="en-GB" dirty="0">
                <a:latin typeface="Arial" panose="020B0604020202020204" pitchFamily="34" charset="0"/>
                <a:ea typeface="Times New Roman" panose="02020603050405020304" pitchFamily="18" charset="0"/>
              </a:rPr>
              <a:t>(</a:t>
            </a:r>
            <a:r>
              <a:rPr lang="en-GB" dirty="0" err="1">
                <a:latin typeface="Arial" panose="020B0604020202020204" pitchFamily="34" charset="0"/>
                <a:ea typeface="Times New Roman" panose="02020603050405020304" pitchFamily="18" charset="0"/>
              </a:rPr>
              <a:t>YxPH</a:t>
            </a:r>
            <a:r>
              <a:rPr lang="en-GB" dirty="0">
                <a:latin typeface="Arial" panose="020B0604020202020204" pitchFamily="34" charset="0"/>
                <a:ea typeface="Times New Roman" panose="02020603050405020304" pitchFamily="18" charset="0"/>
              </a:rPr>
              <a:t>) &gt; </a:t>
            </a:r>
            <a:r>
              <a:rPr lang="en-GB" dirty="0" err="1">
                <a:latin typeface="Arial" panose="020B0604020202020204" pitchFamily="34" charset="0"/>
                <a:ea typeface="Times New Roman" panose="02020603050405020304" pitchFamily="18" charset="0"/>
              </a:rPr>
              <a:t>r</a:t>
            </a:r>
            <a:r>
              <a:rPr lang="en-GB" baseline="-25000" dirty="0" err="1">
                <a:latin typeface="Arial" panose="020B0604020202020204" pitchFamily="34" charset="0"/>
                <a:ea typeface="Times New Roman" panose="02020603050405020304" pitchFamily="18" charset="0"/>
              </a:rPr>
              <a:t>P</a:t>
            </a:r>
            <a:r>
              <a:rPr lang="en-GB" dirty="0">
                <a:latin typeface="Arial" panose="020B0604020202020204" pitchFamily="34" charset="0"/>
                <a:ea typeface="Times New Roman" panose="02020603050405020304" pitchFamily="18" charset="0"/>
              </a:rPr>
              <a:t>(</a:t>
            </a:r>
            <a:r>
              <a:rPr lang="en-GB" dirty="0" err="1">
                <a:latin typeface="Arial" panose="020B0604020202020204" pitchFamily="34" charset="0"/>
                <a:ea typeface="Times New Roman" panose="02020603050405020304" pitchFamily="18" charset="0"/>
              </a:rPr>
              <a:t>YxPH</a:t>
            </a:r>
            <a:r>
              <a:rPr lang="en-GB" dirty="0">
                <a:latin typeface="Arial" panose="020B0604020202020204" pitchFamily="34" charset="0"/>
                <a:ea typeface="Times New Roman" panose="02020603050405020304" pitchFamily="18" charset="0"/>
              </a:rPr>
              <a:t>), because the </a:t>
            </a:r>
            <a:r>
              <a:rPr lang="en-GB" dirty="0">
                <a:solidFill>
                  <a:srgbClr val="C00000"/>
                </a:solidFill>
                <a:latin typeface="Arial" panose="020B0604020202020204" pitchFamily="34" charset="0"/>
                <a:ea typeface="Times New Roman" panose="02020603050405020304" pitchFamily="18" charset="0"/>
                <a:cs typeface="Arial" panose="020B0604020202020204" pitchFamily="34" charset="0"/>
              </a:rPr>
              <a:t>product [</a:t>
            </a:r>
            <a:r>
              <a:rPr lang="en-GB" dirty="0">
                <a:solidFill>
                  <a:srgbClr val="C00000"/>
                </a:solidFill>
                <a:latin typeface="Arial" panose="020B0604020202020204" pitchFamily="34" charset="0"/>
                <a:cs typeface="Arial" panose="020B0604020202020204" pitchFamily="34" charset="0"/>
              </a:rPr>
              <a:t>(h²</a:t>
            </a:r>
            <a:r>
              <a:rPr lang="en-GB" baseline="-25000" dirty="0">
                <a:solidFill>
                  <a:srgbClr val="C00000"/>
                </a:solidFill>
                <a:latin typeface="Arial" panose="020B0604020202020204" pitchFamily="34" charset="0"/>
                <a:cs typeface="Arial" panose="020B0604020202020204" pitchFamily="34" charset="0"/>
              </a:rPr>
              <a:t>Y</a:t>
            </a:r>
            <a:r>
              <a:rPr lang="en-GB" dirty="0">
                <a:solidFill>
                  <a:srgbClr val="C00000"/>
                </a:solidFill>
                <a:latin typeface="Arial" panose="020B0604020202020204" pitchFamily="34" charset="0"/>
                <a:cs typeface="Arial" panose="020B0604020202020204" pitchFamily="34" charset="0"/>
              </a:rPr>
              <a:t>)</a:t>
            </a:r>
            <a:r>
              <a:rPr lang="en-GB" baseline="30000" dirty="0">
                <a:solidFill>
                  <a:srgbClr val="C00000"/>
                </a:solidFill>
                <a:latin typeface="Arial" panose="020B0604020202020204" pitchFamily="34" charset="0"/>
                <a:cs typeface="Arial" panose="020B0604020202020204" pitchFamily="34" charset="0"/>
              </a:rPr>
              <a:t>½</a:t>
            </a:r>
            <a:r>
              <a:rPr lang="en-GB" dirty="0">
                <a:solidFill>
                  <a:srgbClr val="C00000"/>
                </a:solidFill>
                <a:latin typeface="Arial" panose="020B0604020202020204" pitchFamily="34" charset="0"/>
                <a:cs typeface="Arial" panose="020B0604020202020204" pitchFamily="34" charset="0"/>
              </a:rPr>
              <a:t> (h²</a:t>
            </a:r>
            <a:r>
              <a:rPr lang="en-GB" baseline="-25000" dirty="0">
                <a:solidFill>
                  <a:srgbClr val="C00000"/>
                </a:solidFill>
                <a:latin typeface="Arial" panose="020B0604020202020204" pitchFamily="34" charset="0"/>
                <a:cs typeface="Arial" panose="020B0604020202020204" pitchFamily="34" charset="0"/>
              </a:rPr>
              <a:t>PH</a:t>
            </a:r>
            <a:r>
              <a:rPr lang="en-GB" dirty="0">
                <a:solidFill>
                  <a:srgbClr val="C00000"/>
                </a:solidFill>
                <a:latin typeface="Arial" panose="020B0604020202020204" pitchFamily="34" charset="0"/>
                <a:cs typeface="Arial" panose="020B0604020202020204" pitchFamily="34" charset="0"/>
              </a:rPr>
              <a:t>)</a:t>
            </a:r>
            <a:r>
              <a:rPr lang="en-GB" baseline="30000" dirty="0">
                <a:solidFill>
                  <a:srgbClr val="C00000"/>
                </a:solidFill>
                <a:latin typeface="Arial" panose="020B0604020202020204" pitchFamily="34" charset="0"/>
                <a:cs typeface="Arial" panose="020B0604020202020204" pitchFamily="34" charset="0"/>
              </a:rPr>
              <a:t>½</a:t>
            </a:r>
            <a:r>
              <a:rPr lang="en-GB" dirty="0">
                <a:solidFill>
                  <a:srgbClr val="C0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will be smaller than 1. Only if both heritabilities (Y and PH) are h²=1 (</a:t>
            </a:r>
            <a:r>
              <a:rPr lang="en-GB" dirty="0">
                <a:solidFill>
                  <a:schemeClr val="tx1">
                    <a:lumMod val="50000"/>
                    <a:lumOff val="50000"/>
                  </a:schemeClr>
                </a:solidFill>
                <a:latin typeface="Arial" panose="020B0604020202020204" pitchFamily="34" charset="0"/>
                <a:cs typeface="Arial" panose="020B0604020202020204" pitchFamily="34" charset="0"/>
              </a:rPr>
              <a:t>and the </a:t>
            </a:r>
            <a:r>
              <a:rPr lang="en-GB" dirty="0" err="1">
                <a:solidFill>
                  <a:schemeClr val="tx1">
                    <a:lumMod val="50000"/>
                    <a:lumOff val="50000"/>
                  </a:schemeClr>
                </a:solidFill>
                <a:latin typeface="Arial" panose="020B0604020202020204" pitchFamily="34" charset="0"/>
                <a:cs typeface="Arial" panose="020B0604020202020204" pitchFamily="34" charset="0"/>
              </a:rPr>
              <a:t>GxE</a:t>
            </a:r>
            <a:r>
              <a:rPr lang="en-GB" dirty="0">
                <a:solidFill>
                  <a:schemeClr val="tx1">
                    <a:lumMod val="50000"/>
                    <a:lumOff val="50000"/>
                  </a:schemeClr>
                </a:solidFill>
                <a:latin typeface="Arial" panose="020B0604020202020204" pitchFamily="34" charset="0"/>
                <a:cs typeface="Arial" panose="020B0604020202020204" pitchFamily="34" charset="0"/>
              </a:rPr>
              <a:t> still uncorrelated</a:t>
            </a:r>
            <a:r>
              <a:rPr lang="en-GB" dirty="0">
                <a:latin typeface="Arial" panose="020B0604020202020204" pitchFamily="34" charset="0"/>
                <a:cs typeface="Arial" panose="020B0604020202020204" pitchFamily="34" charset="0"/>
              </a:rPr>
              <a:t>) ...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then</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ea typeface="Times New Roman" panose="02020603050405020304" pitchFamily="18" charset="0"/>
              </a:rPr>
              <a:t>r</a:t>
            </a:r>
            <a:r>
              <a:rPr lang="en-GB" baseline="-25000" dirty="0" err="1">
                <a:latin typeface="Arial" panose="020B0604020202020204" pitchFamily="34" charset="0"/>
                <a:ea typeface="Times New Roman" panose="02020603050405020304" pitchFamily="18" charset="0"/>
              </a:rPr>
              <a:t>P</a:t>
            </a:r>
            <a:r>
              <a:rPr lang="en-GB" dirty="0">
                <a:latin typeface="Arial" panose="020B0604020202020204" pitchFamily="34" charset="0"/>
                <a:ea typeface="Times New Roman" panose="02020603050405020304" pitchFamily="18" charset="0"/>
              </a:rPr>
              <a:t>(</a:t>
            </a:r>
            <a:r>
              <a:rPr lang="en-GB" dirty="0" err="1">
                <a:latin typeface="Arial" panose="020B0604020202020204" pitchFamily="34" charset="0"/>
                <a:ea typeface="Times New Roman" panose="02020603050405020304" pitchFamily="18" charset="0"/>
              </a:rPr>
              <a:t>YxH</a:t>
            </a:r>
            <a:r>
              <a:rPr lang="en-GB" dirty="0">
                <a:latin typeface="Arial" panose="020B0604020202020204" pitchFamily="34" charset="0"/>
                <a:ea typeface="Times New Roman" panose="02020603050405020304" pitchFamily="18" charset="0"/>
              </a:rPr>
              <a:t>) is not smaller but same size as</a:t>
            </a:r>
            <a:r>
              <a:rPr lang="en-GB" dirty="0">
                <a:latin typeface="Arial" panose="020B0604020202020204" pitchFamily="34" charset="0"/>
                <a:cs typeface="Arial" panose="020B0604020202020204" pitchFamily="34" charset="0"/>
              </a:rPr>
              <a:t> </a:t>
            </a:r>
            <a:r>
              <a:rPr lang="en-GB" dirty="0" err="1">
                <a:latin typeface="Arial" panose="020B0604020202020204" pitchFamily="34" charset="0"/>
                <a:ea typeface="Times New Roman" panose="02020603050405020304" pitchFamily="18" charset="0"/>
              </a:rPr>
              <a:t>r</a:t>
            </a:r>
            <a:r>
              <a:rPr lang="en-GB" baseline="-25000" dirty="0" err="1">
                <a:latin typeface="Arial" panose="020B0604020202020204" pitchFamily="34" charset="0"/>
                <a:ea typeface="Times New Roman" panose="02020603050405020304" pitchFamily="18" charset="0"/>
              </a:rPr>
              <a:t>G</a:t>
            </a:r>
            <a:r>
              <a:rPr lang="en-GB" dirty="0">
                <a:latin typeface="Arial" panose="020B0604020202020204" pitchFamily="34" charset="0"/>
                <a:ea typeface="Times New Roman" panose="02020603050405020304" pitchFamily="18" charset="0"/>
              </a:rPr>
              <a:t>(</a:t>
            </a:r>
            <a:r>
              <a:rPr lang="en-GB" dirty="0" err="1">
                <a:latin typeface="Arial" panose="020B0604020202020204" pitchFamily="34" charset="0"/>
                <a:ea typeface="Times New Roman" panose="02020603050405020304" pitchFamily="18" charset="0"/>
              </a:rPr>
              <a:t>YxH</a:t>
            </a:r>
            <a:r>
              <a:rPr lang="en-GB" dirty="0">
                <a:latin typeface="Arial" panose="020B0604020202020204" pitchFamily="34" charset="0"/>
                <a:ea typeface="Times New Roman" panose="02020603050405020304" pitchFamily="18" charset="0"/>
              </a:rPr>
              <a:t>). </a:t>
            </a:r>
            <a:br>
              <a:rPr lang="en-GB" sz="1200" dirty="0">
                <a:latin typeface="Arial" panose="020B0604020202020204" pitchFamily="34" charset="0"/>
                <a:ea typeface="Times New Roman" panose="02020603050405020304" pitchFamily="18" charset="0"/>
              </a:rPr>
            </a:br>
            <a:endParaRPr lang="en-GB" sz="1200" dirty="0">
              <a:latin typeface="Arial" panose="020B0604020202020204" pitchFamily="34" charset="0"/>
              <a:ea typeface="Times New Roman" panose="02020603050405020304" pitchFamily="18" charset="0"/>
            </a:endParaRPr>
          </a:p>
          <a:p>
            <a:r>
              <a:rPr lang="en-GB" dirty="0">
                <a:latin typeface="Arial" panose="020B0604020202020204" pitchFamily="34" charset="0"/>
                <a:ea typeface="Times New Roman" panose="02020603050405020304" pitchFamily="18" charset="0"/>
              </a:rPr>
              <a:t>Again: T</a:t>
            </a:r>
            <a:r>
              <a:rPr lang="en-GB" dirty="0">
                <a:latin typeface="Arial" panose="020B0604020202020204" pitchFamily="34" charset="0"/>
                <a:cs typeface="Arial" panose="020B0604020202020204" pitchFamily="34" charset="0"/>
              </a:rPr>
              <a:t>o have </a:t>
            </a:r>
            <a:r>
              <a:rPr lang="en-GB" dirty="0" err="1">
                <a:latin typeface="Arial" panose="020B0604020202020204" pitchFamily="34" charset="0"/>
                <a:ea typeface="Times New Roman" panose="02020603050405020304" pitchFamily="18" charset="0"/>
              </a:rPr>
              <a:t>r</a:t>
            </a:r>
            <a:r>
              <a:rPr lang="en-GB" baseline="-25000" dirty="0" err="1">
                <a:latin typeface="Arial" panose="020B0604020202020204" pitchFamily="34" charset="0"/>
                <a:ea typeface="Times New Roman" panose="02020603050405020304" pitchFamily="18" charset="0"/>
              </a:rPr>
              <a:t>G</a:t>
            </a:r>
            <a:r>
              <a:rPr lang="en-GB" dirty="0">
                <a:latin typeface="Arial" panose="020B0604020202020204" pitchFamily="34" charset="0"/>
                <a:ea typeface="Times New Roman" panose="02020603050405020304" pitchFamily="18" charset="0"/>
              </a:rPr>
              <a:t>(</a:t>
            </a:r>
            <a:r>
              <a:rPr lang="en-GB" dirty="0" err="1">
                <a:latin typeface="Arial" panose="020B0604020202020204" pitchFamily="34" charset="0"/>
                <a:ea typeface="Times New Roman" panose="02020603050405020304" pitchFamily="18" charset="0"/>
              </a:rPr>
              <a:t>YxH</a:t>
            </a:r>
            <a:r>
              <a:rPr lang="en-GB" dirty="0">
                <a:latin typeface="Arial" panose="020B0604020202020204" pitchFamily="34" charset="0"/>
                <a:ea typeface="Times New Roman" panose="02020603050405020304" pitchFamily="18" charset="0"/>
              </a:rPr>
              <a:t>) &gt; </a:t>
            </a:r>
            <a:r>
              <a:rPr lang="en-GB" dirty="0" err="1">
                <a:latin typeface="Arial" panose="020B0604020202020204" pitchFamily="34" charset="0"/>
                <a:ea typeface="Times New Roman" panose="02020603050405020304" pitchFamily="18" charset="0"/>
              </a:rPr>
              <a:t>r</a:t>
            </a:r>
            <a:r>
              <a:rPr lang="en-GB" baseline="-25000" dirty="0" err="1">
                <a:latin typeface="Arial" panose="020B0604020202020204" pitchFamily="34" charset="0"/>
                <a:ea typeface="Times New Roman" panose="02020603050405020304" pitchFamily="18" charset="0"/>
              </a:rPr>
              <a:t>P</a:t>
            </a:r>
            <a:r>
              <a:rPr lang="en-GB" dirty="0">
                <a:latin typeface="Arial" panose="020B0604020202020204" pitchFamily="34" charset="0"/>
                <a:ea typeface="Times New Roman" panose="02020603050405020304" pitchFamily="18" charset="0"/>
              </a:rPr>
              <a:t>(</a:t>
            </a:r>
            <a:r>
              <a:rPr lang="en-GB" dirty="0" err="1">
                <a:latin typeface="Arial" panose="020B0604020202020204" pitchFamily="34" charset="0"/>
                <a:ea typeface="Times New Roman" panose="02020603050405020304" pitchFamily="18" charset="0"/>
              </a:rPr>
              <a:t>YxH</a:t>
            </a:r>
            <a:r>
              <a:rPr lang="en-GB" dirty="0">
                <a:latin typeface="Arial" panose="020B0604020202020204" pitchFamily="34" charset="0"/>
                <a:ea typeface="Times New Roman" panose="02020603050405020304" pitchFamily="18" charset="0"/>
              </a:rPr>
              <a:t>), we do not need a positive correlation of </a:t>
            </a:r>
            <a:r>
              <a:rPr lang="en-GB" dirty="0" err="1">
                <a:latin typeface="Arial" panose="020B0604020202020204" pitchFamily="34" charset="0"/>
                <a:cs typeface="Arial" panose="020B0604020202020204" pitchFamily="34" charset="0"/>
              </a:rPr>
              <a:t>r</a:t>
            </a:r>
            <a:r>
              <a:rPr lang="en-GB" baseline="-25000"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YxPH</a:t>
            </a:r>
            <a:r>
              <a:rPr lang="en-GB" dirty="0">
                <a:latin typeface="Arial" panose="020B0604020202020204" pitchFamily="34" charset="0"/>
                <a:cs typeface="Arial" panose="020B0604020202020204" pitchFamily="34" charset="0"/>
              </a:rPr>
              <a:t>). </a:t>
            </a:r>
            <a:r>
              <a:rPr lang="en-GB" dirty="0">
                <a:latin typeface="Arial" panose="020B0604020202020204" pitchFamily="34" charset="0"/>
                <a:ea typeface="Times New Roman" panose="02020603050405020304" pitchFamily="18" charset="0"/>
              </a:rPr>
              <a:t>We will have this result e.g. with zero correlation</a:t>
            </a:r>
            <a:r>
              <a:rPr lang="en-GB" dirty="0">
                <a:latin typeface="Arial" panose="020B0604020202020204" pitchFamily="34" charset="0"/>
                <a:cs typeface="Arial" panose="020B0604020202020204" pitchFamily="34" charset="0"/>
              </a:rPr>
              <a:t>, at least as long as h²&lt;1. </a:t>
            </a:r>
            <a:br>
              <a:rPr lang="en-GB" sz="1200" dirty="0">
                <a:latin typeface="Arial" panose="020B0604020202020204" pitchFamily="34" charset="0"/>
                <a:cs typeface="Arial" panose="020B0604020202020204" pitchFamily="34" charset="0"/>
              </a:rPr>
            </a:br>
            <a:br>
              <a:rPr lang="en-GB" sz="1200"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Estimates of </a:t>
            </a:r>
            <a:r>
              <a:rPr lang="en-GB" dirty="0" err="1">
                <a:latin typeface="Arial" panose="020B0604020202020204" pitchFamily="34" charset="0"/>
                <a:ea typeface="Times New Roman" panose="02020603050405020304" pitchFamily="18" charset="0"/>
              </a:rPr>
              <a:t>r</a:t>
            </a:r>
            <a:r>
              <a:rPr lang="en-GB" baseline="-25000" dirty="0" err="1">
                <a:latin typeface="Arial" panose="020B0604020202020204" pitchFamily="34" charset="0"/>
                <a:ea typeface="Times New Roman" panose="02020603050405020304" pitchFamily="18" charset="0"/>
              </a:rPr>
              <a:t>G</a:t>
            </a:r>
            <a:r>
              <a:rPr lang="en-GB" dirty="0">
                <a:latin typeface="Arial" panose="020B0604020202020204" pitchFamily="34" charset="0"/>
                <a:ea typeface="Times New Roman" panose="02020603050405020304" pitchFamily="18" charset="0"/>
              </a:rPr>
              <a:t> can – even – b</a:t>
            </a:r>
            <a:r>
              <a:rPr lang="en-GB" dirty="0">
                <a:latin typeface="Arial" panose="020B0604020202020204" pitchFamily="34" charset="0"/>
                <a:cs typeface="Arial" panose="020B0604020202020204" pitchFamily="34" charset="0"/>
              </a:rPr>
              <a:t>e </a:t>
            </a:r>
            <a:r>
              <a:rPr lang="en-GB" dirty="0">
                <a:latin typeface="Arial" panose="020B0604020202020204" pitchFamily="34" charset="0"/>
                <a:ea typeface="Times New Roman" panose="02020603050405020304" pitchFamily="18" charset="0"/>
              </a:rPr>
              <a:t>larger than r=1 (strange enough). </a:t>
            </a:r>
            <a:br>
              <a:rPr lang="en-GB" dirty="0">
                <a:latin typeface="Arial" panose="020B0604020202020204" pitchFamily="34" charset="0"/>
                <a:ea typeface="Times New Roman" panose="02020603050405020304" pitchFamily="18" charset="0"/>
              </a:rPr>
            </a:br>
            <a:r>
              <a:rPr lang="en-GB" dirty="0">
                <a:latin typeface="Arial" panose="020B0604020202020204" pitchFamily="34" charset="0"/>
                <a:ea typeface="Times New Roman" panose="02020603050405020304" pitchFamily="18" charset="0"/>
              </a:rPr>
              <a:t>As soon as the </a:t>
            </a:r>
            <a:r>
              <a:rPr lang="en-GB" dirty="0">
                <a:solidFill>
                  <a:srgbClr val="C00000"/>
                </a:solidFill>
                <a:latin typeface="Arial" panose="020B0604020202020204" pitchFamily="34" charset="0"/>
                <a:ea typeface="Times New Roman" panose="02020603050405020304" pitchFamily="18" charset="0"/>
              </a:rPr>
              <a:t>product </a:t>
            </a:r>
            <a:r>
              <a:rPr lang="en-GB" dirty="0">
                <a:solidFill>
                  <a:srgbClr val="C00000"/>
                </a:solidFill>
                <a:latin typeface="Arial" panose="020B0604020202020204" pitchFamily="34" charset="0"/>
                <a:ea typeface="Times New Roman" panose="02020603050405020304" pitchFamily="18" charset="0"/>
                <a:cs typeface="Arial" panose="020B0604020202020204" pitchFamily="34" charset="0"/>
              </a:rPr>
              <a:t>[</a:t>
            </a:r>
            <a:r>
              <a:rPr lang="en-GB" dirty="0">
                <a:solidFill>
                  <a:srgbClr val="C00000"/>
                </a:solidFill>
                <a:latin typeface="Arial" panose="020B0604020202020204" pitchFamily="34" charset="0"/>
                <a:cs typeface="Arial" panose="020B0604020202020204" pitchFamily="34" charset="0"/>
              </a:rPr>
              <a:t>(h²</a:t>
            </a:r>
            <a:r>
              <a:rPr lang="en-GB" baseline="-25000" dirty="0">
                <a:solidFill>
                  <a:srgbClr val="C00000"/>
                </a:solidFill>
                <a:latin typeface="Arial" panose="020B0604020202020204" pitchFamily="34" charset="0"/>
                <a:cs typeface="Arial" panose="020B0604020202020204" pitchFamily="34" charset="0"/>
              </a:rPr>
              <a:t>Y</a:t>
            </a:r>
            <a:r>
              <a:rPr lang="en-GB" dirty="0">
                <a:solidFill>
                  <a:srgbClr val="C00000"/>
                </a:solidFill>
                <a:latin typeface="Arial" panose="020B0604020202020204" pitchFamily="34" charset="0"/>
                <a:cs typeface="Arial" panose="020B0604020202020204" pitchFamily="34" charset="0"/>
              </a:rPr>
              <a:t>)</a:t>
            </a:r>
            <a:r>
              <a:rPr lang="en-GB" baseline="30000" dirty="0">
                <a:solidFill>
                  <a:srgbClr val="C00000"/>
                </a:solidFill>
                <a:latin typeface="Arial" panose="020B0604020202020204" pitchFamily="34" charset="0"/>
                <a:cs typeface="Arial" panose="020B0604020202020204" pitchFamily="34" charset="0"/>
              </a:rPr>
              <a:t>½</a:t>
            </a:r>
            <a:r>
              <a:rPr lang="en-GB" dirty="0">
                <a:solidFill>
                  <a:srgbClr val="C00000"/>
                </a:solidFill>
                <a:latin typeface="Arial" panose="020B0604020202020204" pitchFamily="34" charset="0"/>
                <a:cs typeface="Arial" panose="020B0604020202020204" pitchFamily="34" charset="0"/>
              </a:rPr>
              <a:t> (h²</a:t>
            </a:r>
            <a:r>
              <a:rPr lang="en-GB" baseline="-25000" dirty="0">
                <a:solidFill>
                  <a:srgbClr val="C00000"/>
                </a:solidFill>
                <a:latin typeface="Arial" panose="020B0604020202020204" pitchFamily="34" charset="0"/>
                <a:cs typeface="Arial" panose="020B0604020202020204" pitchFamily="34" charset="0"/>
              </a:rPr>
              <a:t>PH</a:t>
            </a:r>
            <a:r>
              <a:rPr lang="en-GB" dirty="0">
                <a:solidFill>
                  <a:srgbClr val="C00000"/>
                </a:solidFill>
                <a:latin typeface="Arial" panose="020B0604020202020204" pitchFamily="34" charset="0"/>
                <a:cs typeface="Arial" panose="020B0604020202020204" pitchFamily="34" charset="0"/>
              </a:rPr>
              <a:t>)</a:t>
            </a:r>
            <a:r>
              <a:rPr lang="en-GB" baseline="30000" dirty="0">
                <a:solidFill>
                  <a:srgbClr val="C00000"/>
                </a:solidFill>
                <a:latin typeface="Arial" panose="020B0604020202020204" pitchFamily="34" charset="0"/>
                <a:cs typeface="Arial" panose="020B0604020202020204" pitchFamily="34" charset="0"/>
              </a:rPr>
              <a:t>½</a:t>
            </a:r>
            <a:r>
              <a:rPr lang="en-GB" dirty="0">
                <a:solidFill>
                  <a:srgbClr val="C00000"/>
                </a:solidFill>
                <a:latin typeface="Arial" panose="020B0604020202020204" pitchFamily="34" charset="0"/>
                <a:cs typeface="Arial" panose="020B0604020202020204" pitchFamily="34" charset="0"/>
              </a:rPr>
              <a:t>] </a:t>
            </a:r>
            <a:r>
              <a:rPr lang="en-GB" dirty="0">
                <a:latin typeface="Arial" panose="020B0604020202020204" pitchFamily="34" charset="0"/>
                <a:cs typeface="Arial" panose="020B0604020202020204" pitchFamily="34" charset="0"/>
              </a:rPr>
              <a:t>is smaller than the phenotypic correlation (</a:t>
            </a:r>
            <a:r>
              <a:rPr lang="en-GB" dirty="0">
                <a:solidFill>
                  <a:schemeClr val="tx1">
                    <a:lumMod val="50000"/>
                    <a:lumOff val="50000"/>
                  </a:schemeClr>
                </a:solidFill>
                <a:latin typeface="Arial" panose="020B0604020202020204" pitchFamily="34" charset="0"/>
                <a:cs typeface="Arial" panose="020B0604020202020204" pitchFamily="34" charset="0"/>
              </a:rPr>
              <a:t>still </a:t>
            </a:r>
            <a:r>
              <a:rPr lang="en-GB" dirty="0" err="1">
                <a:solidFill>
                  <a:schemeClr val="tx1">
                    <a:lumMod val="50000"/>
                    <a:lumOff val="50000"/>
                  </a:schemeClr>
                </a:solidFill>
                <a:latin typeface="Arial" panose="020B0604020202020204" pitchFamily="34" charset="0"/>
                <a:cs typeface="Arial" panose="020B0604020202020204" pitchFamily="34" charset="0"/>
              </a:rPr>
              <a:t>GxE</a:t>
            </a:r>
            <a:r>
              <a:rPr lang="en-GB" dirty="0">
                <a:solidFill>
                  <a:schemeClr val="tx1">
                    <a:lumMod val="50000"/>
                    <a:lumOff val="50000"/>
                  </a:schemeClr>
                </a:solidFill>
                <a:latin typeface="Arial" panose="020B0604020202020204" pitchFamily="34" charset="0"/>
                <a:cs typeface="Arial" panose="020B0604020202020204" pitchFamily="34" charset="0"/>
              </a:rPr>
              <a:t> uncorrelated</a:t>
            </a:r>
            <a:r>
              <a:rPr lang="en-GB" dirty="0">
                <a:latin typeface="Arial" panose="020B0604020202020204" pitchFamily="34" charset="0"/>
                <a:cs typeface="Arial" panose="020B0604020202020204" pitchFamily="34" charset="0"/>
              </a:rPr>
              <a:t>), we will have </a:t>
            </a:r>
            <a:r>
              <a:rPr lang="en-GB" dirty="0" err="1">
                <a:latin typeface="Arial" panose="020B0604020202020204" pitchFamily="34" charset="0"/>
                <a:ea typeface="Times New Roman" panose="02020603050405020304" pitchFamily="18" charset="0"/>
              </a:rPr>
              <a:t>r</a:t>
            </a:r>
            <a:r>
              <a:rPr lang="en-GB" baseline="-25000" dirty="0" err="1">
                <a:latin typeface="Arial" panose="020B0604020202020204" pitchFamily="34" charset="0"/>
                <a:ea typeface="Times New Roman" panose="02020603050405020304" pitchFamily="18" charset="0"/>
              </a:rPr>
              <a:t>G</a:t>
            </a:r>
            <a:r>
              <a:rPr lang="en-GB" dirty="0">
                <a:latin typeface="Arial" panose="020B0604020202020204" pitchFamily="34" charset="0"/>
                <a:ea typeface="Times New Roman" panose="02020603050405020304" pitchFamily="18" charset="0"/>
              </a:rPr>
              <a:t>(</a:t>
            </a:r>
            <a:r>
              <a:rPr lang="en-GB" dirty="0" err="1">
                <a:latin typeface="Arial" panose="020B0604020202020204" pitchFamily="34" charset="0"/>
                <a:ea typeface="Times New Roman" panose="02020603050405020304" pitchFamily="18" charset="0"/>
              </a:rPr>
              <a:t>YxH</a:t>
            </a:r>
            <a:r>
              <a:rPr lang="en-GB" dirty="0">
                <a:latin typeface="Arial" panose="020B0604020202020204" pitchFamily="34" charset="0"/>
                <a:ea typeface="Times New Roman" panose="02020603050405020304" pitchFamily="18" charset="0"/>
              </a:rPr>
              <a:t>) &gt; 1. </a:t>
            </a:r>
            <a:endParaRPr lang="en-GB" dirty="0">
              <a:solidFill>
                <a:schemeClr val="tx1">
                  <a:lumMod val="50000"/>
                  <a:lumOff val="50000"/>
                </a:schemeClr>
              </a:solidFill>
              <a:latin typeface="Arial" panose="020B0604020202020204" pitchFamily="34" charset="0"/>
              <a:cs typeface="Arial" panose="020B0604020202020204" pitchFamily="34" charset="0"/>
            </a:endParaRPr>
          </a:p>
        </p:txBody>
      </p:sp>
      <p:grpSp>
        <p:nvGrpSpPr>
          <p:cNvPr id="7" name="Group 6"/>
          <p:cNvGrpSpPr/>
          <p:nvPr/>
        </p:nvGrpSpPr>
        <p:grpSpPr>
          <a:xfrm>
            <a:off x="4329775" y="773938"/>
            <a:ext cx="7763487" cy="1666135"/>
            <a:chOff x="4329775" y="773938"/>
            <a:chExt cx="7763487" cy="1666135"/>
          </a:xfrm>
        </p:grpSpPr>
        <p:sp>
          <p:nvSpPr>
            <p:cNvPr id="78" name="Rectangle 77"/>
            <p:cNvSpPr/>
            <p:nvPr/>
          </p:nvSpPr>
          <p:spPr>
            <a:xfrm>
              <a:off x="4329775" y="773938"/>
              <a:ext cx="7763487" cy="1500847"/>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16" name="Object 15"/>
            <p:cNvGraphicFramePr>
              <a:graphicFrameLocks noChangeAspect="1"/>
            </p:cNvGraphicFramePr>
            <p:nvPr>
              <p:extLst>
                <p:ext uri="{D42A27DB-BD31-4B8C-83A1-F6EECF244321}">
                  <p14:modId xmlns:p14="http://schemas.microsoft.com/office/powerpoint/2010/main" val="1177540051"/>
                </p:ext>
              </p:extLst>
            </p:nvPr>
          </p:nvGraphicFramePr>
          <p:xfrm>
            <a:off x="4376918" y="807057"/>
            <a:ext cx="7669199" cy="1633016"/>
          </p:xfrm>
          <a:graphic>
            <a:graphicData uri="http://schemas.openxmlformats.org/presentationml/2006/ole">
              <mc:AlternateContent xmlns:mc="http://schemas.openxmlformats.org/markup-compatibility/2006">
                <mc:Choice xmlns:v="urn:schemas-microsoft-com:vml" Requires="v">
                  <p:oleObj spid="_x0000_s26681" name="Document" r:id="rId5" imgW="6114086" imgH="1301790" progId="Word.Document.8">
                    <p:link updateAutomatic="1"/>
                  </p:oleObj>
                </mc:Choice>
                <mc:Fallback>
                  <p:oleObj name="Document" r:id="rId5" imgW="6114086" imgH="1301790" progId="Word.Document.8">
                    <p:link updateAutomatic="1"/>
                    <p:pic>
                      <p:nvPicPr>
                        <p:cNvPr id="16" name="Object 15"/>
                        <p:cNvPicPr/>
                        <p:nvPr/>
                      </p:nvPicPr>
                      <p:blipFill>
                        <a:blip r:embed="rId6"/>
                        <a:stretch>
                          <a:fillRect/>
                        </a:stretch>
                      </p:blipFill>
                      <p:spPr>
                        <a:xfrm>
                          <a:off x="4376918" y="807057"/>
                          <a:ext cx="7669199" cy="1633016"/>
                        </a:xfrm>
                        <a:prstGeom prst="rect">
                          <a:avLst/>
                        </a:prstGeom>
                        <a:noFill/>
                      </p:spPr>
                    </p:pic>
                  </p:oleObj>
                </mc:Fallback>
              </mc:AlternateContent>
            </a:graphicData>
          </a:graphic>
        </p:graphicFrame>
      </p:grpSp>
      <p:sp>
        <p:nvSpPr>
          <p:cNvPr id="18" name="TextBox 17"/>
          <p:cNvSpPr txBox="1"/>
          <p:nvPr/>
        </p:nvSpPr>
        <p:spPr>
          <a:xfrm>
            <a:off x="34344" y="6144890"/>
            <a:ext cx="12058918"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solidFill>
                  <a:schemeClr val="tx1">
                    <a:lumMod val="50000"/>
                    <a:lumOff val="50000"/>
                  </a:schemeClr>
                </a:solidFill>
                <a:latin typeface="Arial" panose="020B0604020202020204" pitchFamily="34" charset="0"/>
                <a:ea typeface="Times New Roman" panose="02020603050405020304" pitchFamily="18" charset="0"/>
              </a:rPr>
              <a:t>Although I stop here, I can see that there is more to gain with due and deeper inspection of this topic. It is you to continue ;-)</a:t>
            </a:r>
            <a:endParaRPr lang="en-GB" dirty="0">
              <a:latin typeface="Arial" panose="020B0604020202020204" pitchFamily="34" charset="0"/>
              <a:cs typeface="Arial" panose="020B0604020202020204" pitchFamily="34" charset="0"/>
            </a:endParaRPr>
          </a:p>
        </p:txBody>
      </p:sp>
      <p:pic>
        <p:nvPicPr>
          <p:cNvPr id="19" name="Picture 18"/>
          <p:cNvPicPr>
            <a:picLocks noChangeAspect="1"/>
          </p:cNvPicPr>
          <p:nvPr/>
        </p:nvPicPr>
        <p:blipFill>
          <a:blip r:embed="rId7"/>
          <a:stretch>
            <a:fillRect/>
          </a:stretch>
        </p:blipFill>
        <p:spPr>
          <a:xfrm>
            <a:off x="4247315" y="773938"/>
            <a:ext cx="8013600" cy="555798"/>
          </a:xfrm>
          <a:prstGeom prst="rect">
            <a:avLst/>
          </a:prstGeom>
        </p:spPr>
      </p:pic>
      <p:grpSp>
        <p:nvGrpSpPr>
          <p:cNvPr id="20" name="Group 19"/>
          <p:cNvGrpSpPr/>
          <p:nvPr/>
        </p:nvGrpSpPr>
        <p:grpSpPr>
          <a:xfrm>
            <a:off x="5538366" y="786080"/>
            <a:ext cx="6562707" cy="512641"/>
            <a:chOff x="5530555" y="1464635"/>
            <a:chExt cx="6562707" cy="512641"/>
          </a:xfrm>
        </p:grpSpPr>
        <p:sp>
          <p:nvSpPr>
            <p:cNvPr id="13" name="Rectangle 12"/>
            <p:cNvSpPr/>
            <p:nvPr/>
          </p:nvSpPr>
          <p:spPr>
            <a:xfrm>
              <a:off x="11025301" y="1472774"/>
              <a:ext cx="1067961" cy="386652"/>
            </a:xfrm>
            <a:prstGeom prst="rect">
              <a:avLst/>
            </a:prstGeom>
            <a:noFill/>
            <a:ln w="19050">
              <a:solidFill>
                <a:srgbClr val="0000FF"/>
              </a:solidFill>
            </a:ln>
            <a:effectLst>
              <a:outerShdw blurRad="63500" sx="102000" sy="102000" algn="ctr"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7" name="Rectangle 16"/>
            <p:cNvSpPr/>
            <p:nvPr/>
          </p:nvSpPr>
          <p:spPr>
            <a:xfrm>
              <a:off x="5530555" y="1483508"/>
              <a:ext cx="2117153" cy="493768"/>
            </a:xfrm>
            <a:prstGeom prst="rect">
              <a:avLst/>
            </a:prstGeom>
            <a:noFill/>
            <a:ln w="19050">
              <a:solidFill>
                <a:srgbClr val="C00000"/>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14"/>
            <p:cNvSpPr/>
            <p:nvPr/>
          </p:nvSpPr>
          <p:spPr>
            <a:xfrm>
              <a:off x="8632495" y="1464635"/>
              <a:ext cx="3460767" cy="493768"/>
            </a:xfrm>
            <a:prstGeom prst="rect">
              <a:avLst/>
            </a:prstGeom>
            <a:solidFill>
              <a:srgbClr val="0000FF"/>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 name="Textfeld 1"/>
          <p:cNvSpPr txBox="1"/>
          <p:nvPr/>
        </p:nvSpPr>
        <p:spPr>
          <a:xfrm>
            <a:off x="11597080" y="66924"/>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21</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5213826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wipe(left)">
                                      <p:cBhvr>
                                        <p:cTn id="7" dur="2000"/>
                                        <p:tgtEl>
                                          <p:spTgt spid="19"/>
                                        </p:tgtEl>
                                      </p:cBhvr>
                                    </p:animEffect>
                                  </p:childTnLst>
                                </p:cTn>
                              </p:par>
                            </p:childTnLst>
                          </p:cTn>
                        </p:par>
                        <p:par>
                          <p:cTn id="8" fill="hold">
                            <p:stCondLst>
                              <p:cond delay="2000"/>
                            </p:stCondLst>
                            <p:childTnLst>
                              <p:par>
                                <p:cTn id="9" presetID="22" presetClass="entr" presetSubtype="8" fill="hold" nodeType="afterEffect">
                                  <p:stCondLst>
                                    <p:cond delay="2000"/>
                                  </p:stCondLst>
                                  <p:childTnLst>
                                    <p:set>
                                      <p:cBhvr>
                                        <p:cTn id="10" dur="1" fill="hold">
                                          <p:stCondLst>
                                            <p:cond delay="0"/>
                                          </p:stCondLst>
                                        </p:cTn>
                                        <p:tgtEl>
                                          <p:spTgt spid="20"/>
                                        </p:tgtEl>
                                        <p:attrNameLst>
                                          <p:attrName>style.visibility</p:attrName>
                                        </p:attrNameLst>
                                      </p:cBhvr>
                                      <p:to>
                                        <p:strVal val="visible"/>
                                      </p:to>
                                    </p:set>
                                    <p:animEffect transition="in" filter="wipe(left)">
                                      <p:cBhvr>
                                        <p:cTn id="11"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 name="Rectangle 97"/>
          <p:cNvSpPr/>
          <p:nvPr/>
        </p:nvSpPr>
        <p:spPr>
          <a:xfrm>
            <a:off x="24321" y="608137"/>
            <a:ext cx="3511064" cy="315532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TextBox 109"/>
          <p:cNvSpPr txBox="1"/>
          <p:nvPr/>
        </p:nvSpPr>
        <p:spPr>
          <a:xfrm>
            <a:off x="30626" y="52501"/>
            <a:ext cx="12092830"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interaction effects being highly correlated. How could this happen ?</a:t>
            </a:r>
          </a:p>
        </p:txBody>
      </p:sp>
      <p:grpSp>
        <p:nvGrpSpPr>
          <p:cNvPr id="94" name="Group 93"/>
          <p:cNvGrpSpPr/>
          <p:nvPr/>
        </p:nvGrpSpPr>
        <p:grpSpPr>
          <a:xfrm>
            <a:off x="696626" y="842799"/>
            <a:ext cx="2432338" cy="2433169"/>
            <a:chOff x="1666834" y="2529931"/>
            <a:chExt cx="2432338" cy="2433169"/>
          </a:xfrm>
        </p:grpSpPr>
        <p:sp>
          <p:nvSpPr>
            <p:cNvPr id="70" name="Oval 68"/>
            <p:cNvSpPr>
              <a:spLocks noChangeArrowheads="1"/>
            </p:cNvSpPr>
            <p:nvPr/>
          </p:nvSpPr>
          <p:spPr bwMode="auto">
            <a:xfrm>
              <a:off x="3899459" y="2529931"/>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2" name="Oval 70"/>
            <p:cNvSpPr>
              <a:spLocks noChangeArrowheads="1"/>
            </p:cNvSpPr>
            <p:nvPr/>
          </p:nvSpPr>
          <p:spPr bwMode="auto">
            <a:xfrm>
              <a:off x="3620693" y="2808697"/>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3" name="Rectangle 71"/>
            <p:cNvSpPr>
              <a:spLocks noChangeArrowheads="1"/>
            </p:cNvSpPr>
            <p:nvPr/>
          </p:nvSpPr>
          <p:spPr bwMode="auto">
            <a:xfrm>
              <a:off x="3664797" y="2653919"/>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74" name="Oval 72"/>
            <p:cNvSpPr>
              <a:spLocks noChangeArrowheads="1"/>
            </p:cNvSpPr>
            <p:nvPr/>
          </p:nvSpPr>
          <p:spPr bwMode="auto">
            <a:xfrm>
              <a:off x="3409330" y="3155698"/>
              <a:ext cx="64075" cy="64074"/>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5" name="Rectangle 73"/>
            <p:cNvSpPr>
              <a:spLocks noChangeArrowheads="1"/>
            </p:cNvSpPr>
            <p:nvPr/>
          </p:nvSpPr>
          <p:spPr bwMode="auto">
            <a:xfrm>
              <a:off x="3386030" y="304336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76" name="Oval 74"/>
            <p:cNvSpPr>
              <a:spLocks noChangeArrowheads="1"/>
            </p:cNvSpPr>
            <p:nvPr/>
          </p:nvSpPr>
          <p:spPr bwMode="auto">
            <a:xfrm>
              <a:off x="3202128" y="3227262"/>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7" name="Rectangle 75"/>
            <p:cNvSpPr>
              <a:spLocks noChangeArrowheads="1"/>
            </p:cNvSpPr>
            <p:nvPr/>
          </p:nvSpPr>
          <p:spPr bwMode="auto">
            <a:xfrm>
              <a:off x="3246231" y="307331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78" name="Oval 76"/>
            <p:cNvSpPr>
              <a:spLocks noChangeArrowheads="1"/>
            </p:cNvSpPr>
            <p:nvPr/>
          </p:nvSpPr>
          <p:spPr bwMode="auto">
            <a:xfrm>
              <a:off x="3062329" y="3367061"/>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9" name="Rectangle 77"/>
            <p:cNvSpPr>
              <a:spLocks noChangeArrowheads="1"/>
            </p:cNvSpPr>
            <p:nvPr/>
          </p:nvSpPr>
          <p:spPr bwMode="auto">
            <a:xfrm>
              <a:off x="3106432" y="3212282"/>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80" name="Oval 78"/>
            <p:cNvSpPr>
              <a:spLocks noChangeArrowheads="1"/>
            </p:cNvSpPr>
            <p:nvPr/>
          </p:nvSpPr>
          <p:spPr bwMode="auto">
            <a:xfrm>
              <a:off x="2890909" y="3474407"/>
              <a:ext cx="263788" cy="263787"/>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1" name="Rectangle 79"/>
            <p:cNvSpPr>
              <a:spLocks noChangeArrowheads="1"/>
            </p:cNvSpPr>
            <p:nvPr/>
          </p:nvSpPr>
          <p:spPr bwMode="auto">
            <a:xfrm>
              <a:off x="2967465" y="3297161"/>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82" name="Oval 80"/>
            <p:cNvSpPr>
              <a:spLocks noChangeArrowheads="1"/>
            </p:cNvSpPr>
            <p:nvPr/>
          </p:nvSpPr>
          <p:spPr bwMode="auto">
            <a:xfrm>
              <a:off x="2611311" y="3754005"/>
              <a:ext cx="263788" cy="263787"/>
            </a:xfrm>
            <a:prstGeom prst="ellipse">
              <a:avLst/>
            </a:prstGeom>
            <a:noFill/>
            <a:ln w="30163">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3" name="Rectangle 81"/>
            <p:cNvSpPr>
              <a:spLocks noChangeArrowheads="1"/>
            </p:cNvSpPr>
            <p:nvPr/>
          </p:nvSpPr>
          <p:spPr bwMode="auto">
            <a:xfrm>
              <a:off x="2687867" y="357592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FF"/>
                  </a:solidFill>
                  <a:effectLst>
                    <a:outerShdw blurRad="38100" dist="38100" dir="2700000" algn="tl">
                      <a:srgbClr val="000000">
                        <a:alpha val="43137"/>
                      </a:srgbClr>
                    </a:outerShdw>
                  </a:effectLst>
                  <a:cs typeface="Arial" panose="020B0604020202020204" pitchFamily="34" charset="0"/>
                </a:rPr>
                <a:t>4</a:t>
              </a:r>
            </a:p>
          </p:txBody>
        </p:sp>
        <p:sp>
          <p:nvSpPr>
            <p:cNvPr id="84" name="Oval 82"/>
            <p:cNvSpPr>
              <a:spLocks noChangeArrowheads="1"/>
            </p:cNvSpPr>
            <p:nvPr/>
          </p:nvSpPr>
          <p:spPr bwMode="auto">
            <a:xfrm>
              <a:off x="2503965" y="3925425"/>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5" name="Rectangle 83"/>
            <p:cNvSpPr>
              <a:spLocks noChangeArrowheads="1"/>
            </p:cNvSpPr>
            <p:nvPr/>
          </p:nvSpPr>
          <p:spPr bwMode="auto">
            <a:xfrm>
              <a:off x="2548068" y="3770648"/>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effectLst/>
                  <a:cs typeface="Arial" panose="020B0604020202020204" pitchFamily="34" charset="0"/>
                </a:rPr>
                <a:t>3</a:t>
              </a:r>
            </a:p>
          </p:txBody>
        </p:sp>
        <p:sp>
          <p:nvSpPr>
            <p:cNvPr id="86" name="Oval 84"/>
            <p:cNvSpPr>
              <a:spLocks noChangeArrowheads="1"/>
            </p:cNvSpPr>
            <p:nvPr/>
          </p:nvSpPr>
          <p:spPr bwMode="auto">
            <a:xfrm>
              <a:off x="2364165" y="4065224"/>
              <a:ext cx="200545"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7" name="Rectangle 85"/>
            <p:cNvSpPr>
              <a:spLocks noChangeArrowheads="1"/>
            </p:cNvSpPr>
            <p:nvPr/>
          </p:nvSpPr>
          <p:spPr bwMode="auto">
            <a:xfrm>
              <a:off x="2409101" y="391044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88" name="Oval 86"/>
            <p:cNvSpPr>
              <a:spLocks noChangeArrowheads="1"/>
            </p:cNvSpPr>
            <p:nvPr/>
          </p:nvSpPr>
          <p:spPr bwMode="auto">
            <a:xfrm>
              <a:off x="2292602" y="4272426"/>
              <a:ext cx="64907" cy="64074"/>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9" name="Rectangle 87"/>
            <p:cNvSpPr>
              <a:spLocks noChangeArrowheads="1"/>
            </p:cNvSpPr>
            <p:nvPr/>
          </p:nvSpPr>
          <p:spPr bwMode="auto">
            <a:xfrm>
              <a:off x="2269302" y="416008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90" name="Oval 88"/>
            <p:cNvSpPr>
              <a:spLocks noChangeArrowheads="1"/>
            </p:cNvSpPr>
            <p:nvPr/>
          </p:nvSpPr>
          <p:spPr bwMode="auto">
            <a:xfrm>
              <a:off x="1945601" y="4483789"/>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91" name="Rectangle 89"/>
            <p:cNvSpPr>
              <a:spLocks noChangeArrowheads="1"/>
            </p:cNvSpPr>
            <p:nvPr/>
          </p:nvSpPr>
          <p:spPr bwMode="auto">
            <a:xfrm>
              <a:off x="1990536" y="432901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92" name="Oval 90"/>
            <p:cNvSpPr>
              <a:spLocks noChangeArrowheads="1"/>
            </p:cNvSpPr>
            <p:nvPr/>
          </p:nvSpPr>
          <p:spPr bwMode="auto">
            <a:xfrm>
              <a:off x="1666834" y="4762555"/>
              <a:ext cx="199713" cy="20054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93" name="Rectangle 91"/>
            <p:cNvSpPr>
              <a:spLocks noChangeArrowheads="1"/>
            </p:cNvSpPr>
            <p:nvPr/>
          </p:nvSpPr>
          <p:spPr bwMode="auto">
            <a:xfrm>
              <a:off x="1710937" y="4608608"/>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grpSp>
      <p:grpSp>
        <p:nvGrpSpPr>
          <p:cNvPr id="5" name="Group 4"/>
          <p:cNvGrpSpPr/>
          <p:nvPr/>
        </p:nvGrpSpPr>
        <p:grpSpPr>
          <a:xfrm>
            <a:off x="3155593" y="816170"/>
            <a:ext cx="49096" cy="2484762"/>
            <a:chOff x="4125801" y="2503302"/>
            <a:chExt cx="49096" cy="2484762"/>
          </a:xfrm>
        </p:grpSpPr>
        <p:sp>
          <p:nvSpPr>
            <p:cNvPr id="9" name="Line 7"/>
            <p:cNvSpPr>
              <a:spLocks noChangeShapeType="1"/>
            </p:cNvSpPr>
            <p:nvPr/>
          </p:nvSpPr>
          <p:spPr bwMode="auto">
            <a:xfrm flipV="1">
              <a:off x="4125801" y="2503302"/>
              <a:ext cx="0" cy="24847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 name="Line 9"/>
            <p:cNvSpPr>
              <a:spLocks noChangeShapeType="1"/>
            </p:cNvSpPr>
            <p:nvPr/>
          </p:nvSpPr>
          <p:spPr bwMode="auto">
            <a:xfrm>
              <a:off x="4125801" y="4862411"/>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 name="Line 12"/>
            <p:cNvSpPr>
              <a:spLocks noChangeShapeType="1"/>
            </p:cNvSpPr>
            <p:nvPr/>
          </p:nvSpPr>
          <p:spPr bwMode="auto">
            <a:xfrm>
              <a:off x="4125801" y="4583645"/>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7" name="Line 15"/>
            <p:cNvSpPr>
              <a:spLocks noChangeShapeType="1"/>
            </p:cNvSpPr>
            <p:nvPr/>
          </p:nvSpPr>
          <p:spPr bwMode="auto">
            <a:xfrm>
              <a:off x="4125801" y="4304047"/>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0" name="Line 18"/>
            <p:cNvSpPr>
              <a:spLocks noChangeShapeType="1"/>
            </p:cNvSpPr>
            <p:nvPr/>
          </p:nvSpPr>
          <p:spPr bwMode="auto">
            <a:xfrm>
              <a:off x="4125801" y="4025281"/>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3" name="Line 21"/>
            <p:cNvSpPr>
              <a:spLocks noChangeShapeType="1"/>
            </p:cNvSpPr>
            <p:nvPr/>
          </p:nvSpPr>
          <p:spPr bwMode="auto">
            <a:xfrm>
              <a:off x="4125801" y="3745683"/>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6" name="Line 24"/>
            <p:cNvSpPr>
              <a:spLocks noChangeShapeType="1"/>
            </p:cNvSpPr>
            <p:nvPr/>
          </p:nvSpPr>
          <p:spPr bwMode="auto">
            <a:xfrm>
              <a:off x="4125801" y="3466917"/>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9" name="Line 27"/>
            <p:cNvSpPr>
              <a:spLocks noChangeShapeType="1"/>
            </p:cNvSpPr>
            <p:nvPr/>
          </p:nvSpPr>
          <p:spPr bwMode="auto">
            <a:xfrm>
              <a:off x="4125801" y="3187319"/>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2" name="Line 30"/>
            <p:cNvSpPr>
              <a:spLocks noChangeShapeType="1"/>
            </p:cNvSpPr>
            <p:nvPr/>
          </p:nvSpPr>
          <p:spPr bwMode="auto">
            <a:xfrm>
              <a:off x="4125801" y="2908553"/>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5" name="Line 33"/>
            <p:cNvSpPr>
              <a:spLocks noChangeShapeType="1"/>
            </p:cNvSpPr>
            <p:nvPr/>
          </p:nvSpPr>
          <p:spPr bwMode="auto">
            <a:xfrm>
              <a:off x="4125801" y="2628955"/>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grpSp>
      <p:grpSp>
        <p:nvGrpSpPr>
          <p:cNvPr id="6" name="Group 5"/>
          <p:cNvGrpSpPr/>
          <p:nvPr/>
        </p:nvGrpSpPr>
        <p:grpSpPr>
          <a:xfrm>
            <a:off x="230664" y="816170"/>
            <a:ext cx="440166" cy="2486357"/>
            <a:chOff x="1200872" y="2503302"/>
            <a:chExt cx="440166" cy="2486357"/>
          </a:xfrm>
        </p:grpSpPr>
        <p:sp>
          <p:nvSpPr>
            <p:cNvPr id="8" name="Line 6"/>
            <p:cNvSpPr>
              <a:spLocks noChangeShapeType="1"/>
            </p:cNvSpPr>
            <p:nvPr/>
          </p:nvSpPr>
          <p:spPr bwMode="auto">
            <a:xfrm flipV="1">
              <a:off x="1641038" y="2503302"/>
              <a:ext cx="0" cy="24847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0" name="Line 8"/>
            <p:cNvSpPr>
              <a:spLocks noChangeShapeType="1"/>
            </p:cNvSpPr>
            <p:nvPr/>
          </p:nvSpPr>
          <p:spPr bwMode="auto">
            <a:xfrm flipH="1">
              <a:off x="1591110" y="4862411"/>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 name="Rectangle 10"/>
            <p:cNvSpPr>
              <a:spLocks noChangeArrowheads="1"/>
            </p:cNvSpPr>
            <p:nvPr/>
          </p:nvSpPr>
          <p:spPr bwMode="auto">
            <a:xfrm>
              <a:off x="1366432" y="4804993"/>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-16</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13" name="Line 11"/>
            <p:cNvSpPr>
              <a:spLocks noChangeShapeType="1"/>
            </p:cNvSpPr>
            <p:nvPr/>
          </p:nvSpPr>
          <p:spPr bwMode="auto">
            <a:xfrm flipH="1">
              <a:off x="1591110" y="4583645"/>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 name="Rectangle 13"/>
            <p:cNvSpPr>
              <a:spLocks noChangeArrowheads="1"/>
            </p:cNvSpPr>
            <p:nvPr/>
          </p:nvSpPr>
          <p:spPr bwMode="auto">
            <a:xfrm>
              <a:off x="1366432" y="4526228"/>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-12</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16" name="Line 14"/>
            <p:cNvSpPr>
              <a:spLocks noChangeShapeType="1"/>
            </p:cNvSpPr>
            <p:nvPr/>
          </p:nvSpPr>
          <p:spPr bwMode="auto">
            <a:xfrm flipH="1">
              <a:off x="1591110" y="4304047"/>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8" name="Rectangle 16"/>
            <p:cNvSpPr>
              <a:spLocks noChangeArrowheads="1"/>
            </p:cNvSpPr>
            <p:nvPr/>
          </p:nvSpPr>
          <p:spPr bwMode="auto">
            <a:xfrm>
              <a:off x="1429675" y="4246630"/>
              <a:ext cx="13625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-8</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19" name="Line 17"/>
            <p:cNvSpPr>
              <a:spLocks noChangeShapeType="1"/>
            </p:cNvSpPr>
            <p:nvPr/>
          </p:nvSpPr>
          <p:spPr bwMode="auto">
            <a:xfrm flipH="1">
              <a:off x="1591110" y="4025281"/>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1" name="Rectangle 19"/>
            <p:cNvSpPr>
              <a:spLocks noChangeArrowheads="1"/>
            </p:cNvSpPr>
            <p:nvPr/>
          </p:nvSpPr>
          <p:spPr bwMode="auto">
            <a:xfrm>
              <a:off x="1429675" y="3967863"/>
              <a:ext cx="13625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22" name="Line 20"/>
            <p:cNvSpPr>
              <a:spLocks noChangeShapeType="1"/>
            </p:cNvSpPr>
            <p:nvPr/>
          </p:nvSpPr>
          <p:spPr bwMode="auto">
            <a:xfrm flipH="1">
              <a:off x="1591110" y="3745683"/>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4" name="Rectangle 22"/>
            <p:cNvSpPr>
              <a:spLocks noChangeArrowheads="1"/>
            </p:cNvSpPr>
            <p:nvPr/>
          </p:nvSpPr>
          <p:spPr bwMode="auto">
            <a:xfrm>
              <a:off x="1467121" y="3688265"/>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0</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25" name="Line 23"/>
            <p:cNvSpPr>
              <a:spLocks noChangeShapeType="1"/>
            </p:cNvSpPr>
            <p:nvPr/>
          </p:nvSpPr>
          <p:spPr bwMode="auto">
            <a:xfrm flipH="1">
              <a:off x="1591110" y="3466917"/>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7" name="Rectangle 25"/>
            <p:cNvSpPr>
              <a:spLocks noChangeArrowheads="1"/>
            </p:cNvSpPr>
            <p:nvPr/>
          </p:nvSpPr>
          <p:spPr bwMode="auto">
            <a:xfrm>
              <a:off x="1467121" y="340950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28" name="Line 26"/>
            <p:cNvSpPr>
              <a:spLocks noChangeShapeType="1"/>
            </p:cNvSpPr>
            <p:nvPr/>
          </p:nvSpPr>
          <p:spPr bwMode="auto">
            <a:xfrm flipH="1">
              <a:off x="1591110" y="3187319"/>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0" name="Rectangle 28"/>
            <p:cNvSpPr>
              <a:spLocks noChangeArrowheads="1"/>
            </p:cNvSpPr>
            <p:nvPr/>
          </p:nvSpPr>
          <p:spPr bwMode="auto">
            <a:xfrm>
              <a:off x="1467121" y="3129902"/>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8</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31" name="Line 29"/>
            <p:cNvSpPr>
              <a:spLocks noChangeShapeType="1"/>
            </p:cNvSpPr>
            <p:nvPr/>
          </p:nvSpPr>
          <p:spPr bwMode="auto">
            <a:xfrm flipH="1">
              <a:off x="1591110" y="2908553"/>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3" name="Rectangle 31"/>
            <p:cNvSpPr>
              <a:spLocks noChangeArrowheads="1"/>
            </p:cNvSpPr>
            <p:nvPr/>
          </p:nvSpPr>
          <p:spPr bwMode="auto">
            <a:xfrm>
              <a:off x="1403878" y="285113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12</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34" name="Line 32"/>
            <p:cNvSpPr>
              <a:spLocks noChangeShapeType="1"/>
            </p:cNvSpPr>
            <p:nvPr/>
          </p:nvSpPr>
          <p:spPr bwMode="auto">
            <a:xfrm flipH="1">
              <a:off x="1591110" y="2628955"/>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6" name="Rectangle 34"/>
            <p:cNvSpPr>
              <a:spLocks noChangeArrowheads="1"/>
            </p:cNvSpPr>
            <p:nvPr/>
          </p:nvSpPr>
          <p:spPr bwMode="auto">
            <a:xfrm>
              <a:off x="1403878" y="2571538"/>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16</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37" name="Rectangle 35"/>
            <p:cNvSpPr>
              <a:spLocks noChangeArrowheads="1"/>
            </p:cNvSpPr>
            <p:nvPr/>
          </p:nvSpPr>
          <p:spPr bwMode="auto">
            <a:xfrm rot="16200000">
              <a:off x="376062" y="3654181"/>
              <a:ext cx="183428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err="1">
                  <a:ln>
                    <a:noFill/>
                  </a:ln>
                  <a:solidFill>
                    <a:srgbClr val="000000"/>
                  </a:solidFill>
                  <a:effectLst/>
                  <a:cs typeface="Arial" panose="020B0604020202020204" pitchFamily="34" charset="0"/>
                </a:rPr>
                <a:t>GxE</a:t>
              </a:r>
              <a:r>
                <a:rPr kumimoji="0" lang="en-GB" altLang="en-US" sz="1200" b="0" i="0" u="none" strike="noStrike" cap="none" normalizeH="0" baseline="0" dirty="0">
                  <a:ln>
                    <a:noFill/>
                  </a:ln>
                  <a:solidFill>
                    <a:srgbClr val="000000"/>
                  </a:solidFill>
                  <a:effectLst/>
                  <a:cs typeface="Arial" panose="020B0604020202020204" pitchFamily="34" charset="0"/>
                </a:rPr>
                <a:t>-effects of plant Height</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grpSp>
      <p:grpSp>
        <p:nvGrpSpPr>
          <p:cNvPr id="7" name="Group 6"/>
          <p:cNvGrpSpPr/>
          <p:nvPr/>
        </p:nvGrpSpPr>
        <p:grpSpPr>
          <a:xfrm>
            <a:off x="670830" y="3300932"/>
            <a:ext cx="2484762" cy="362743"/>
            <a:chOff x="1641038" y="4988064"/>
            <a:chExt cx="2484762" cy="362743"/>
          </a:xfrm>
        </p:grpSpPr>
        <p:sp>
          <p:nvSpPr>
            <p:cNvPr id="38" name="Line 36"/>
            <p:cNvSpPr>
              <a:spLocks noChangeShapeType="1"/>
            </p:cNvSpPr>
            <p:nvPr/>
          </p:nvSpPr>
          <p:spPr bwMode="auto">
            <a:xfrm>
              <a:off x="1641038" y="4988064"/>
              <a:ext cx="248476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0" name="Line 38"/>
            <p:cNvSpPr>
              <a:spLocks noChangeShapeType="1"/>
            </p:cNvSpPr>
            <p:nvPr/>
          </p:nvSpPr>
          <p:spPr bwMode="auto">
            <a:xfrm>
              <a:off x="1766691"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2" name="Rectangle 40"/>
            <p:cNvSpPr>
              <a:spLocks noChangeArrowheads="1"/>
            </p:cNvSpPr>
            <p:nvPr/>
          </p:nvSpPr>
          <p:spPr bwMode="auto">
            <a:xfrm>
              <a:off x="1660178" y="5048810"/>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-16</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43" name="Line 41"/>
            <p:cNvSpPr>
              <a:spLocks noChangeShapeType="1"/>
            </p:cNvSpPr>
            <p:nvPr/>
          </p:nvSpPr>
          <p:spPr bwMode="auto">
            <a:xfrm>
              <a:off x="2045457"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5" name="Rectangle 43"/>
            <p:cNvSpPr>
              <a:spLocks noChangeArrowheads="1"/>
            </p:cNvSpPr>
            <p:nvPr/>
          </p:nvSpPr>
          <p:spPr bwMode="auto">
            <a:xfrm>
              <a:off x="1939775" y="5048810"/>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-12</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46" name="Line 44"/>
            <p:cNvSpPr>
              <a:spLocks noChangeShapeType="1"/>
            </p:cNvSpPr>
            <p:nvPr/>
          </p:nvSpPr>
          <p:spPr bwMode="auto">
            <a:xfrm>
              <a:off x="2325055"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8" name="Rectangle 46"/>
            <p:cNvSpPr>
              <a:spLocks noChangeArrowheads="1"/>
            </p:cNvSpPr>
            <p:nvPr/>
          </p:nvSpPr>
          <p:spPr bwMode="auto">
            <a:xfrm>
              <a:off x="2250163" y="5048810"/>
              <a:ext cx="13625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-8</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49" name="Line 47"/>
            <p:cNvSpPr>
              <a:spLocks noChangeShapeType="1"/>
            </p:cNvSpPr>
            <p:nvPr/>
          </p:nvSpPr>
          <p:spPr bwMode="auto">
            <a:xfrm>
              <a:off x="2603821"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1" name="Rectangle 49"/>
            <p:cNvSpPr>
              <a:spLocks noChangeArrowheads="1"/>
            </p:cNvSpPr>
            <p:nvPr/>
          </p:nvSpPr>
          <p:spPr bwMode="auto">
            <a:xfrm>
              <a:off x="2528929" y="5048810"/>
              <a:ext cx="13625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52" name="Line 50"/>
            <p:cNvSpPr>
              <a:spLocks noChangeShapeType="1"/>
            </p:cNvSpPr>
            <p:nvPr/>
          </p:nvSpPr>
          <p:spPr bwMode="auto">
            <a:xfrm>
              <a:off x="2883419"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4" name="Rectangle 52"/>
            <p:cNvSpPr>
              <a:spLocks noChangeArrowheads="1"/>
            </p:cNvSpPr>
            <p:nvPr/>
          </p:nvSpPr>
          <p:spPr bwMode="auto">
            <a:xfrm>
              <a:off x="2827666" y="504881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0</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55" name="Line 53"/>
            <p:cNvSpPr>
              <a:spLocks noChangeShapeType="1"/>
            </p:cNvSpPr>
            <p:nvPr/>
          </p:nvSpPr>
          <p:spPr bwMode="auto">
            <a:xfrm>
              <a:off x="3162186"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7" name="Rectangle 55"/>
            <p:cNvSpPr>
              <a:spLocks noChangeArrowheads="1"/>
            </p:cNvSpPr>
            <p:nvPr/>
          </p:nvSpPr>
          <p:spPr bwMode="auto">
            <a:xfrm>
              <a:off x="3106432" y="504881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58" name="Line 56"/>
            <p:cNvSpPr>
              <a:spLocks noChangeShapeType="1"/>
            </p:cNvSpPr>
            <p:nvPr/>
          </p:nvSpPr>
          <p:spPr bwMode="auto">
            <a:xfrm>
              <a:off x="3440951"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0" name="Rectangle 58"/>
            <p:cNvSpPr>
              <a:spLocks noChangeArrowheads="1"/>
            </p:cNvSpPr>
            <p:nvPr/>
          </p:nvSpPr>
          <p:spPr bwMode="auto">
            <a:xfrm>
              <a:off x="3386030" y="504881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8</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61" name="Line 59"/>
            <p:cNvSpPr>
              <a:spLocks noChangeShapeType="1"/>
            </p:cNvSpPr>
            <p:nvPr/>
          </p:nvSpPr>
          <p:spPr bwMode="auto">
            <a:xfrm>
              <a:off x="3720549"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3" name="Rectangle 61"/>
            <p:cNvSpPr>
              <a:spLocks noChangeArrowheads="1"/>
            </p:cNvSpPr>
            <p:nvPr/>
          </p:nvSpPr>
          <p:spPr bwMode="auto">
            <a:xfrm>
              <a:off x="3633175" y="5048810"/>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12</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64" name="Line 62"/>
            <p:cNvSpPr>
              <a:spLocks noChangeShapeType="1"/>
            </p:cNvSpPr>
            <p:nvPr/>
          </p:nvSpPr>
          <p:spPr bwMode="auto">
            <a:xfrm>
              <a:off x="3999316"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6" name="Rectangle 64"/>
            <p:cNvSpPr>
              <a:spLocks noChangeArrowheads="1"/>
            </p:cNvSpPr>
            <p:nvPr/>
          </p:nvSpPr>
          <p:spPr bwMode="auto">
            <a:xfrm>
              <a:off x="3912773" y="5048810"/>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16</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67" name="Rectangle 65"/>
            <p:cNvSpPr>
              <a:spLocks noChangeArrowheads="1"/>
            </p:cNvSpPr>
            <p:nvPr/>
          </p:nvSpPr>
          <p:spPr bwMode="auto">
            <a:xfrm>
              <a:off x="2265141" y="5166141"/>
              <a:ext cx="13481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err="1">
                  <a:ln>
                    <a:noFill/>
                  </a:ln>
                  <a:solidFill>
                    <a:srgbClr val="000000"/>
                  </a:solidFill>
                  <a:effectLst/>
                  <a:cs typeface="Arial" panose="020B0604020202020204" pitchFamily="34" charset="0"/>
                </a:rPr>
                <a:t>GxE</a:t>
              </a:r>
              <a:r>
                <a:rPr kumimoji="0" lang="en-GB" altLang="en-US" sz="1200" b="0" i="0" u="none" strike="noStrike" cap="none" normalizeH="0" baseline="0" dirty="0">
                  <a:ln>
                    <a:noFill/>
                  </a:ln>
                  <a:solidFill>
                    <a:srgbClr val="000000"/>
                  </a:solidFill>
                  <a:effectLst/>
                  <a:cs typeface="Arial" panose="020B0604020202020204" pitchFamily="34" charset="0"/>
                </a:rPr>
                <a:t>-effects of Yield</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grpSp>
      <p:grpSp>
        <p:nvGrpSpPr>
          <p:cNvPr id="4" name="Group 3"/>
          <p:cNvGrpSpPr/>
          <p:nvPr/>
        </p:nvGrpSpPr>
        <p:grpSpPr>
          <a:xfrm>
            <a:off x="670830" y="688021"/>
            <a:ext cx="2484762" cy="184666"/>
            <a:chOff x="1641038" y="2375153"/>
            <a:chExt cx="2484762" cy="184666"/>
          </a:xfrm>
        </p:grpSpPr>
        <p:sp>
          <p:nvSpPr>
            <p:cNvPr id="39" name="Line 37"/>
            <p:cNvSpPr>
              <a:spLocks noChangeShapeType="1"/>
            </p:cNvSpPr>
            <p:nvPr/>
          </p:nvSpPr>
          <p:spPr bwMode="auto">
            <a:xfrm>
              <a:off x="1641038" y="2503302"/>
              <a:ext cx="248476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1" name="Line 39"/>
            <p:cNvSpPr>
              <a:spLocks noChangeShapeType="1"/>
            </p:cNvSpPr>
            <p:nvPr/>
          </p:nvSpPr>
          <p:spPr bwMode="auto">
            <a:xfrm flipV="1">
              <a:off x="1766691"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4" name="Line 42"/>
            <p:cNvSpPr>
              <a:spLocks noChangeShapeType="1"/>
            </p:cNvSpPr>
            <p:nvPr/>
          </p:nvSpPr>
          <p:spPr bwMode="auto">
            <a:xfrm flipV="1">
              <a:off x="2045457"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7" name="Line 45"/>
            <p:cNvSpPr>
              <a:spLocks noChangeShapeType="1"/>
            </p:cNvSpPr>
            <p:nvPr/>
          </p:nvSpPr>
          <p:spPr bwMode="auto">
            <a:xfrm flipV="1">
              <a:off x="2325055"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0" name="Line 48"/>
            <p:cNvSpPr>
              <a:spLocks noChangeShapeType="1"/>
            </p:cNvSpPr>
            <p:nvPr/>
          </p:nvSpPr>
          <p:spPr bwMode="auto">
            <a:xfrm flipV="1">
              <a:off x="2603821"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3" name="Line 51"/>
            <p:cNvSpPr>
              <a:spLocks noChangeShapeType="1"/>
            </p:cNvSpPr>
            <p:nvPr/>
          </p:nvSpPr>
          <p:spPr bwMode="auto">
            <a:xfrm flipV="1">
              <a:off x="2883419"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6" name="Line 54"/>
            <p:cNvSpPr>
              <a:spLocks noChangeShapeType="1"/>
            </p:cNvSpPr>
            <p:nvPr/>
          </p:nvSpPr>
          <p:spPr bwMode="auto">
            <a:xfrm flipV="1">
              <a:off x="3162186"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9" name="Line 57"/>
            <p:cNvSpPr>
              <a:spLocks noChangeShapeType="1"/>
            </p:cNvSpPr>
            <p:nvPr/>
          </p:nvSpPr>
          <p:spPr bwMode="auto">
            <a:xfrm flipV="1">
              <a:off x="3440951"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2" name="Line 60"/>
            <p:cNvSpPr>
              <a:spLocks noChangeShapeType="1"/>
            </p:cNvSpPr>
            <p:nvPr/>
          </p:nvSpPr>
          <p:spPr bwMode="auto">
            <a:xfrm flipV="1">
              <a:off x="3720549"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5" name="Line 63"/>
            <p:cNvSpPr>
              <a:spLocks noChangeShapeType="1"/>
            </p:cNvSpPr>
            <p:nvPr/>
          </p:nvSpPr>
          <p:spPr bwMode="auto">
            <a:xfrm flipV="1">
              <a:off x="3999316"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1" name="Rectangle 69"/>
            <p:cNvSpPr>
              <a:spLocks noChangeArrowheads="1"/>
            </p:cNvSpPr>
            <p:nvPr/>
          </p:nvSpPr>
          <p:spPr bwMode="auto">
            <a:xfrm>
              <a:off x="3944395" y="2375153"/>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grpSp>
      <p:grpSp>
        <p:nvGrpSpPr>
          <p:cNvPr id="106" name="Group 105"/>
          <p:cNvGrpSpPr/>
          <p:nvPr/>
        </p:nvGrpSpPr>
        <p:grpSpPr>
          <a:xfrm rot="5400000">
            <a:off x="692584" y="840038"/>
            <a:ext cx="2432338" cy="2433169"/>
            <a:chOff x="1666834" y="2529931"/>
            <a:chExt cx="2432338" cy="2433169"/>
          </a:xfrm>
          <a:effectLst>
            <a:outerShdw blurRad="50800" dist="38100" dir="2700000" algn="tl" rotWithShape="0">
              <a:prstClr val="black">
                <a:alpha val="40000"/>
              </a:prstClr>
            </a:outerShdw>
          </a:effectLst>
        </p:grpSpPr>
        <p:sp>
          <p:nvSpPr>
            <p:cNvPr id="111" name="Oval 68"/>
            <p:cNvSpPr>
              <a:spLocks noChangeArrowheads="1"/>
            </p:cNvSpPr>
            <p:nvPr/>
          </p:nvSpPr>
          <p:spPr bwMode="auto">
            <a:xfrm>
              <a:off x="3899459" y="2529931"/>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2" name="Oval 70"/>
            <p:cNvSpPr>
              <a:spLocks noChangeArrowheads="1"/>
            </p:cNvSpPr>
            <p:nvPr/>
          </p:nvSpPr>
          <p:spPr bwMode="auto">
            <a:xfrm>
              <a:off x="3620693" y="2808697"/>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4" name="Oval 72"/>
            <p:cNvSpPr>
              <a:spLocks noChangeArrowheads="1"/>
            </p:cNvSpPr>
            <p:nvPr/>
          </p:nvSpPr>
          <p:spPr bwMode="auto">
            <a:xfrm>
              <a:off x="3409330" y="3155698"/>
              <a:ext cx="64075"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7" name="Oval 74"/>
            <p:cNvSpPr>
              <a:spLocks noChangeArrowheads="1"/>
            </p:cNvSpPr>
            <p:nvPr/>
          </p:nvSpPr>
          <p:spPr bwMode="auto">
            <a:xfrm>
              <a:off x="3202128" y="3227262"/>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9" name="Oval 76"/>
            <p:cNvSpPr>
              <a:spLocks noChangeArrowheads="1"/>
            </p:cNvSpPr>
            <p:nvPr/>
          </p:nvSpPr>
          <p:spPr bwMode="auto">
            <a:xfrm>
              <a:off x="3062329" y="3367061"/>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1" name="Oval 78"/>
            <p:cNvSpPr>
              <a:spLocks noChangeArrowheads="1"/>
            </p:cNvSpPr>
            <p:nvPr/>
          </p:nvSpPr>
          <p:spPr bwMode="auto">
            <a:xfrm>
              <a:off x="2890909" y="3474407"/>
              <a:ext cx="263788" cy="263787"/>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3" name="Oval 80"/>
            <p:cNvSpPr>
              <a:spLocks noChangeArrowheads="1"/>
            </p:cNvSpPr>
            <p:nvPr/>
          </p:nvSpPr>
          <p:spPr bwMode="auto">
            <a:xfrm>
              <a:off x="2611311" y="3754005"/>
              <a:ext cx="263788" cy="263787"/>
            </a:xfrm>
            <a:prstGeom prst="ellipse">
              <a:avLst/>
            </a:prstGeom>
            <a:noFill/>
            <a:ln w="30163">
              <a:solidFill>
                <a:schemeClr val="bg1">
                  <a:lumMod val="85000"/>
                </a:schemeClr>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5" name="Oval 82"/>
            <p:cNvSpPr>
              <a:spLocks noChangeArrowheads="1"/>
            </p:cNvSpPr>
            <p:nvPr/>
          </p:nvSpPr>
          <p:spPr bwMode="auto">
            <a:xfrm>
              <a:off x="2503965" y="3925425"/>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7" name="Oval 84"/>
            <p:cNvSpPr>
              <a:spLocks noChangeArrowheads="1"/>
            </p:cNvSpPr>
            <p:nvPr/>
          </p:nvSpPr>
          <p:spPr bwMode="auto">
            <a:xfrm>
              <a:off x="2364165" y="4065224"/>
              <a:ext cx="200545"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9" name="Oval 86"/>
            <p:cNvSpPr>
              <a:spLocks noChangeArrowheads="1"/>
            </p:cNvSpPr>
            <p:nvPr/>
          </p:nvSpPr>
          <p:spPr bwMode="auto">
            <a:xfrm>
              <a:off x="2292602" y="4272426"/>
              <a:ext cx="64907"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31" name="Oval 88"/>
            <p:cNvSpPr>
              <a:spLocks noChangeArrowheads="1"/>
            </p:cNvSpPr>
            <p:nvPr/>
          </p:nvSpPr>
          <p:spPr bwMode="auto">
            <a:xfrm>
              <a:off x="1945601" y="4483789"/>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33" name="Oval 90"/>
            <p:cNvSpPr>
              <a:spLocks noChangeArrowheads="1"/>
            </p:cNvSpPr>
            <p:nvPr/>
          </p:nvSpPr>
          <p:spPr bwMode="auto">
            <a:xfrm>
              <a:off x="1666834" y="4762555"/>
              <a:ext cx="199713" cy="200545"/>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grpSp>
      <p:grpSp>
        <p:nvGrpSpPr>
          <p:cNvPr id="96" name="Group 95"/>
          <p:cNvGrpSpPr/>
          <p:nvPr/>
        </p:nvGrpSpPr>
        <p:grpSpPr>
          <a:xfrm rot="2700000">
            <a:off x="999437" y="1130788"/>
            <a:ext cx="1844449" cy="1844448"/>
            <a:chOff x="6482495" y="2545003"/>
            <a:chExt cx="1844449" cy="1844448"/>
          </a:xfrm>
          <a:effectLst>
            <a:outerShdw blurRad="50800" dist="38100" dir="2700000" algn="tl" rotWithShape="0">
              <a:prstClr val="black">
                <a:alpha val="40000"/>
              </a:prstClr>
            </a:outerShdw>
          </a:effectLst>
        </p:grpSpPr>
        <p:sp>
          <p:nvSpPr>
            <p:cNvPr id="139" name="Oval 70"/>
            <p:cNvSpPr>
              <a:spLocks noChangeArrowheads="1"/>
            </p:cNvSpPr>
            <p:nvPr/>
          </p:nvSpPr>
          <p:spPr bwMode="auto">
            <a:xfrm rot="5400000">
              <a:off x="8127231" y="4189738"/>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0" name="Oval 72"/>
            <p:cNvSpPr>
              <a:spLocks noChangeArrowheads="1"/>
            </p:cNvSpPr>
            <p:nvPr/>
          </p:nvSpPr>
          <p:spPr bwMode="auto">
            <a:xfrm rot="5400000">
              <a:off x="7931045" y="3993554"/>
              <a:ext cx="64075"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1" name="Oval 74"/>
            <p:cNvSpPr>
              <a:spLocks noChangeArrowheads="1"/>
            </p:cNvSpPr>
            <p:nvPr/>
          </p:nvSpPr>
          <p:spPr bwMode="auto">
            <a:xfrm rot="5400000">
              <a:off x="7723843" y="3786352"/>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2" name="Oval 76"/>
            <p:cNvSpPr>
              <a:spLocks noChangeArrowheads="1"/>
            </p:cNvSpPr>
            <p:nvPr/>
          </p:nvSpPr>
          <p:spPr bwMode="auto">
            <a:xfrm rot="5400000">
              <a:off x="7584044" y="3646553"/>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3" name="Oval 78"/>
            <p:cNvSpPr>
              <a:spLocks noChangeArrowheads="1"/>
            </p:cNvSpPr>
            <p:nvPr/>
          </p:nvSpPr>
          <p:spPr bwMode="auto">
            <a:xfrm rot="5400000">
              <a:off x="7412623" y="3475133"/>
              <a:ext cx="263788" cy="263787"/>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4" name="Oval 80"/>
            <p:cNvSpPr>
              <a:spLocks noChangeArrowheads="1"/>
            </p:cNvSpPr>
            <p:nvPr/>
          </p:nvSpPr>
          <p:spPr bwMode="auto">
            <a:xfrm rot="5400000">
              <a:off x="7133025" y="3195535"/>
              <a:ext cx="263788" cy="263787"/>
            </a:xfrm>
            <a:prstGeom prst="ellipse">
              <a:avLst/>
            </a:prstGeom>
            <a:noFill/>
            <a:ln w="30163">
              <a:solidFill>
                <a:schemeClr val="bg1">
                  <a:lumMod val="85000"/>
                </a:schemeClr>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5" name="Oval 82"/>
            <p:cNvSpPr>
              <a:spLocks noChangeArrowheads="1"/>
            </p:cNvSpPr>
            <p:nvPr/>
          </p:nvSpPr>
          <p:spPr bwMode="auto">
            <a:xfrm rot="5400000">
              <a:off x="7025680" y="3088189"/>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6" name="Oval 84"/>
            <p:cNvSpPr>
              <a:spLocks noChangeArrowheads="1"/>
            </p:cNvSpPr>
            <p:nvPr/>
          </p:nvSpPr>
          <p:spPr bwMode="auto">
            <a:xfrm rot="5400000">
              <a:off x="6885465" y="2948805"/>
              <a:ext cx="200545"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7" name="Oval 86"/>
            <p:cNvSpPr>
              <a:spLocks noChangeArrowheads="1"/>
            </p:cNvSpPr>
            <p:nvPr/>
          </p:nvSpPr>
          <p:spPr bwMode="auto">
            <a:xfrm rot="5400000">
              <a:off x="6813901" y="2877242"/>
              <a:ext cx="64907"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8" name="Oval 88"/>
            <p:cNvSpPr>
              <a:spLocks noChangeArrowheads="1"/>
            </p:cNvSpPr>
            <p:nvPr/>
          </p:nvSpPr>
          <p:spPr bwMode="auto">
            <a:xfrm rot="5400000">
              <a:off x="6482495" y="2545003"/>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grpSp>
      <p:grpSp>
        <p:nvGrpSpPr>
          <p:cNvPr id="150" name="Group 149"/>
          <p:cNvGrpSpPr/>
          <p:nvPr/>
        </p:nvGrpSpPr>
        <p:grpSpPr>
          <a:xfrm rot="18900000">
            <a:off x="992996" y="1132933"/>
            <a:ext cx="1844449" cy="1844448"/>
            <a:chOff x="6482495" y="2545003"/>
            <a:chExt cx="1844449" cy="1844448"/>
          </a:xfrm>
          <a:effectLst>
            <a:outerShdw blurRad="50800" dist="38100" dir="2700000" algn="tl" rotWithShape="0">
              <a:prstClr val="black">
                <a:alpha val="40000"/>
              </a:prstClr>
            </a:outerShdw>
          </a:effectLst>
        </p:grpSpPr>
        <p:sp>
          <p:nvSpPr>
            <p:cNvPr id="151" name="Oval 70"/>
            <p:cNvSpPr>
              <a:spLocks noChangeArrowheads="1"/>
            </p:cNvSpPr>
            <p:nvPr/>
          </p:nvSpPr>
          <p:spPr bwMode="auto">
            <a:xfrm rot="5400000">
              <a:off x="8127231" y="4189738"/>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2" name="Oval 72"/>
            <p:cNvSpPr>
              <a:spLocks noChangeArrowheads="1"/>
            </p:cNvSpPr>
            <p:nvPr/>
          </p:nvSpPr>
          <p:spPr bwMode="auto">
            <a:xfrm rot="5400000">
              <a:off x="7931045" y="3993554"/>
              <a:ext cx="64075"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3" name="Oval 74"/>
            <p:cNvSpPr>
              <a:spLocks noChangeArrowheads="1"/>
            </p:cNvSpPr>
            <p:nvPr/>
          </p:nvSpPr>
          <p:spPr bwMode="auto">
            <a:xfrm rot="5400000">
              <a:off x="7723843" y="3786352"/>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4" name="Oval 76"/>
            <p:cNvSpPr>
              <a:spLocks noChangeArrowheads="1"/>
            </p:cNvSpPr>
            <p:nvPr/>
          </p:nvSpPr>
          <p:spPr bwMode="auto">
            <a:xfrm rot="5400000">
              <a:off x="7584044" y="3646553"/>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5" name="Oval 78"/>
            <p:cNvSpPr>
              <a:spLocks noChangeArrowheads="1"/>
            </p:cNvSpPr>
            <p:nvPr/>
          </p:nvSpPr>
          <p:spPr bwMode="auto">
            <a:xfrm rot="5400000">
              <a:off x="7412623" y="3475133"/>
              <a:ext cx="263788" cy="263787"/>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6" name="Oval 80"/>
            <p:cNvSpPr>
              <a:spLocks noChangeArrowheads="1"/>
            </p:cNvSpPr>
            <p:nvPr/>
          </p:nvSpPr>
          <p:spPr bwMode="auto">
            <a:xfrm rot="5400000">
              <a:off x="7133025" y="3195535"/>
              <a:ext cx="263788" cy="263787"/>
            </a:xfrm>
            <a:prstGeom prst="ellipse">
              <a:avLst/>
            </a:prstGeom>
            <a:noFill/>
            <a:ln w="30163">
              <a:solidFill>
                <a:schemeClr val="bg1">
                  <a:lumMod val="85000"/>
                </a:schemeClr>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7" name="Oval 82"/>
            <p:cNvSpPr>
              <a:spLocks noChangeArrowheads="1"/>
            </p:cNvSpPr>
            <p:nvPr/>
          </p:nvSpPr>
          <p:spPr bwMode="auto">
            <a:xfrm rot="5400000">
              <a:off x="7025680" y="3088189"/>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8" name="Oval 84"/>
            <p:cNvSpPr>
              <a:spLocks noChangeArrowheads="1"/>
            </p:cNvSpPr>
            <p:nvPr/>
          </p:nvSpPr>
          <p:spPr bwMode="auto">
            <a:xfrm rot="5400000">
              <a:off x="6885465" y="2948805"/>
              <a:ext cx="200545"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9" name="Oval 86"/>
            <p:cNvSpPr>
              <a:spLocks noChangeArrowheads="1"/>
            </p:cNvSpPr>
            <p:nvPr/>
          </p:nvSpPr>
          <p:spPr bwMode="auto">
            <a:xfrm rot="5400000">
              <a:off x="6813901" y="2877242"/>
              <a:ext cx="64907"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60" name="Oval 88"/>
            <p:cNvSpPr>
              <a:spLocks noChangeArrowheads="1"/>
            </p:cNvSpPr>
            <p:nvPr/>
          </p:nvSpPr>
          <p:spPr bwMode="auto">
            <a:xfrm rot="5400000">
              <a:off x="6482495" y="2545003"/>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grpSp>
      <p:sp>
        <p:nvSpPr>
          <p:cNvPr id="99" name="TextBox 98"/>
          <p:cNvSpPr txBox="1"/>
          <p:nvPr/>
        </p:nvSpPr>
        <p:spPr>
          <a:xfrm>
            <a:off x="3618224" y="608137"/>
            <a:ext cx="8505232"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An easy explanation would be that the genotypes and environments that make your ‚representative‘ sample were not really representative. This can easily happen in case of a limited number of genotypes and environments.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Click and see. In the basic pool of genotypes and environments, the correlation between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of the first trait and second trait may be exactly r=0. Yet, if you chose an unfortunate (non-representative) sample, you may end up with the black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alone and miss the greyish pairs of effects; hence, you would see the correlation r=1. A real case may be less extreme, still, may be you get r ≠ 0. </a:t>
            </a:r>
          </a:p>
          <a:p>
            <a:r>
              <a:rPr lang="en-GB" dirty="0">
                <a:latin typeface="Arial" panose="020B0604020202020204" pitchFamily="34" charset="0"/>
                <a:cs typeface="Arial" panose="020B0604020202020204" pitchFamily="34" charset="0"/>
              </a:rPr>
              <a:t>Here, the assumption is that – honestly and in the basic pool – the correlation between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of the traits was r=0 but not so in your data set.</a:t>
            </a:r>
          </a:p>
        </p:txBody>
      </p:sp>
      <p:sp>
        <p:nvSpPr>
          <p:cNvPr id="101" name="TextBox 100"/>
          <p:cNvSpPr txBox="1"/>
          <p:nvPr/>
        </p:nvSpPr>
        <p:spPr>
          <a:xfrm>
            <a:off x="88900" y="3886666"/>
            <a:ext cx="9085726" cy="286232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What I haven't really thought about and worked out in depth is: It is not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-effects ‘themselves’ which are sampled from the basic pool (and maybe we ended up with a non-representative sample of them). No. We don’t know the true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-effects, hence can not sample them! Instead, we estimate them from our (limited) experiments.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and their correlations between two traits – estimated from a sample of genotypes and environments – will differ from their true (unknown) counterparts, and so will the correlation between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of two traits.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As mentioned earlier, there is a fine, silky-thin line between truth and estimated value, and I am not a mathematician. So, think for yourself ;-)</a:t>
            </a:r>
          </a:p>
        </p:txBody>
      </p:sp>
      <p:sp>
        <p:nvSpPr>
          <p:cNvPr id="2" name="Textfeld 1"/>
          <p:cNvSpPr txBox="1"/>
          <p:nvPr/>
        </p:nvSpPr>
        <p:spPr>
          <a:xfrm>
            <a:off x="11641313" y="7686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22</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4654092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96"/>
                                        </p:tgtEl>
                                        <p:attrNameLst>
                                          <p:attrName>style.visibility</p:attrName>
                                        </p:attrNameLst>
                                      </p:cBhvr>
                                      <p:to>
                                        <p:strVal val="visible"/>
                                      </p:to>
                                    </p:set>
                                    <p:animEffect transition="in" filter="wipe(left)">
                                      <p:cBhvr>
                                        <p:cTn id="7" dur="2000"/>
                                        <p:tgtEl>
                                          <p:spTgt spid="96"/>
                                        </p:tgtEl>
                                      </p:cBhvr>
                                    </p:animEffect>
                                  </p:childTnLst>
                                </p:cTn>
                              </p:par>
                              <p:par>
                                <p:cTn id="8" presetID="22" presetClass="entr" presetSubtype="8" fill="hold" nodeType="withEffect">
                                  <p:stCondLst>
                                    <p:cond delay="0"/>
                                  </p:stCondLst>
                                  <p:childTnLst>
                                    <p:set>
                                      <p:cBhvr>
                                        <p:cTn id="9" dur="1" fill="hold">
                                          <p:stCondLst>
                                            <p:cond delay="0"/>
                                          </p:stCondLst>
                                        </p:cTn>
                                        <p:tgtEl>
                                          <p:spTgt spid="150"/>
                                        </p:tgtEl>
                                        <p:attrNameLst>
                                          <p:attrName>style.visibility</p:attrName>
                                        </p:attrNameLst>
                                      </p:cBhvr>
                                      <p:to>
                                        <p:strVal val="visible"/>
                                      </p:to>
                                    </p:set>
                                    <p:animEffect transition="in" filter="wipe(left)">
                                      <p:cBhvr>
                                        <p:cTn id="10" dur="2000"/>
                                        <p:tgtEl>
                                          <p:spTgt spid="150"/>
                                        </p:tgtEl>
                                      </p:cBhvr>
                                    </p:animEffect>
                                  </p:childTnLst>
                                </p:cTn>
                              </p:par>
                              <p:par>
                                <p:cTn id="11" presetID="22" presetClass="entr" presetSubtype="8" fill="hold" nodeType="withEffect">
                                  <p:stCondLst>
                                    <p:cond delay="0"/>
                                  </p:stCondLst>
                                  <p:childTnLst>
                                    <p:set>
                                      <p:cBhvr>
                                        <p:cTn id="12" dur="1" fill="hold">
                                          <p:stCondLst>
                                            <p:cond delay="0"/>
                                          </p:stCondLst>
                                        </p:cTn>
                                        <p:tgtEl>
                                          <p:spTgt spid="106"/>
                                        </p:tgtEl>
                                        <p:attrNameLst>
                                          <p:attrName>style.visibility</p:attrName>
                                        </p:attrNameLst>
                                      </p:cBhvr>
                                      <p:to>
                                        <p:strVal val="visible"/>
                                      </p:to>
                                    </p:set>
                                    <p:animEffect transition="in" filter="wipe(left)">
                                      <p:cBhvr>
                                        <p:cTn id="13" dur="2000"/>
                                        <p:tgtEl>
                                          <p:spTgt spid="10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TextBox 99"/>
          <p:cNvSpPr txBox="1"/>
          <p:nvPr/>
        </p:nvSpPr>
        <p:spPr>
          <a:xfrm>
            <a:off x="57213" y="3886666"/>
            <a:ext cx="12066243" cy="2862322"/>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Could it be we have a true correlation between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of two traits? Not ‚just‘ because of sampling issues?</a:t>
            </a:r>
          </a:p>
          <a:p>
            <a:endParaRPr lang="en-GB" dirty="0">
              <a:latin typeface="Arial" panose="020B0604020202020204" pitchFamily="34" charset="0"/>
              <a:cs typeface="Arial" panose="020B0604020202020204" pitchFamily="34" charset="0"/>
            </a:endParaRPr>
          </a:p>
          <a:p>
            <a:r>
              <a:rPr lang="en-GB" dirty="0">
                <a:solidFill>
                  <a:srgbClr val="0000FF"/>
                </a:solidFill>
                <a:latin typeface="Arial" panose="020B0604020202020204" pitchFamily="34" charset="0"/>
                <a:cs typeface="Arial" panose="020B0604020202020204" pitchFamily="34" charset="0"/>
              </a:rPr>
              <a:t>Example</a:t>
            </a:r>
            <a:r>
              <a:rPr lang="en-GB" dirty="0">
                <a:latin typeface="Arial" panose="020B0604020202020204" pitchFamily="34" charset="0"/>
                <a:cs typeface="Arial" panose="020B0604020202020204" pitchFamily="34" charset="0"/>
              </a:rPr>
              <a:t>. Yield &amp; Quality. Two regions:  One with drought, one is humid. Genotypes vary for early vigour.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Genotypes with </a:t>
            </a:r>
            <a:r>
              <a:rPr lang="en-GB" dirty="0">
                <a:solidFill>
                  <a:srgbClr val="2A54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strong early vigour </a:t>
            </a:r>
            <a:r>
              <a:rPr lang="en-GB" dirty="0">
                <a:latin typeface="Arial" panose="020B0604020202020204" pitchFamily="34" charset="0"/>
                <a:cs typeface="Arial" panose="020B0604020202020204" pitchFamily="34" charset="0"/>
              </a:rPr>
              <a:t>are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drought tolerant</a:t>
            </a:r>
            <a:r>
              <a:rPr lang="en-GB" dirty="0">
                <a:latin typeface="Arial" panose="020B0604020202020204" pitchFamily="34" charset="0"/>
                <a:cs typeface="Arial" panose="020B0604020202020204" pitchFamily="34" charset="0"/>
              </a:rPr>
              <a:t>. Under drought: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Normal yield, normal quality</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Genotypes with </a:t>
            </a:r>
            <a:r>
              <a:rPr lang="en-GB" dirty="0">
                <a:solidFill>
                  <a:srgbClr val="2A54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strong early vigour</a:t>
            </a:r>
            <a:r>
              <a:rPr lang="en-GB" dirty="0">
                <a:latin typeface="Arial" panose="020B0604020202020204" pitchFamily="34" charset="0"/>
                <a:cs typeface="Arial" panose="020B0604020202020204" pitchFamily="34" charset="0"/>
              </a:rPr>
              <a:t>. Under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humid conditions: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Tall</a:t>
            </a:r>
            <a:r>
              <a:rPr lang="en-GB" dirty="0">
                <a:latin typeface="Arial" panose="020B0604020202020204" pitchFamily="34" charset="0"/>
                <a:cs typeface="Arial" panose="020B0604020202020204" pitchFamily="34" charset="0"/>
              </a:rPr>
              <a:t>,</a:t>
            </a:r>
            <a:r>
              <a:rPr lang="en-GB" dirty="0">
                <a:solidFill>
                  <a:srgbClr val="7030A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lodging</a:t>
            </a:r>
            <a:r>
              <a:rPr lang="en-GB" dirty="0">
                <a:solidFill>
                  <a:srgbClr val="C00000"/>
                </a:solidFill>
                <a:latin typeface="Arial" panose="020B0604020202020204" pitchFamily="34" charset="0"/>
                <a:cs typeface="Arial" panose="020B0604020202020204" pitchFamily="34" charset="0"/>
              </a:rPr>
              <a: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lower yield, lower quality</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Genotypes with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weaker early vigour </a:t>
            </a:r>
            <a:r>
              <a:rPr lang="en-GB" dirty="0">
                <a:latin typeface="Arial" panose="020B0604020202020204" pitchFamily="34" charset="0"/>
                <a:cs typeface="Arial" panose="020B0604020202020204" pitchFamily="34" charset="0"/>
              </a:rPr>
              <a:t>are drought susceptible. Under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drought</a:t>
            </a:r>
            <a:r>
              <a:rPr lang="en-GB" dirty="0">
                <a:latin typeface="Arial" panose="020B0604020202020204" pitchFamily="34" charset="0"/>
                <a:cs typeface="Arial" panose="020B0604020202020204" pitchFamily="34" charset="0"/>
              </a:rPr>
              <a:t>: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Lower yield, lower quality</a:t>
            </a:r>
            <a:r>
              <a:rPr lang="en-GB" dirty="0">
                <a:latin typeface="Arial" panose="020B0604020202020204" pitchFamily="34" charset="0"/>
                <a:cs typeface="Arial" panose="020B0604020202020204" pitchFamily="34" charset="0"/>
              </a:rPr>
              <a:t>.</a:t>
            </a:r>
          </a:p>
          <a:p>
            <a:r>
              <a:rPr lang="en-GB" dirty="0">
                <a:latin typeface="Arial" panose="020B0604020202020204" pitchFamily="34" charset="0"/>
                <a:cs typeface="Arial" panose="020B0604020202020204" pitchFamily="34" charset="0"/>
              </a:rPr>
              <a:t>Genotypes with </a:t>
            </a:r>
            <a:r>
              <a:rPr lang="en-GB"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weaker early vigour </a:t>
            </a:r>
            <a:r>
              <a:rPr lang="en-GB" dirty="0">
                <a:latin typeface="Arial" panose="020B0604020202020204" pitchFamily="34" charset="0"/>
                <a:cs typeface="Arial" panose="020B0604020202020204" pitchFamily="34" charset="0"/>
              </a:rPr>
              <a:t>are </a:t>
            </a:r>
            <a:r>
              <a:rPr lang="en-GB" dirty="0">
                <a:solidFill>
                  <a:srgbClr val="2A54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non-lodging</a:t>
            </a:r>
            <a:r>
              <a:rPr lang="en-GB" dirty="0">
                <a:latin typeface="Arial" panose="020B0604020202020204" pitchFamily="34" charset="0"/>
                <a:cs typeface="Arial" panose="020B0604020202020204" pitchFamily="34" charset="0"/>
              </a:rPr>
              <a:t>. Under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humid conditions</a:t>
            </a:r>
            <a:r>
              <a:rPr lang="en-GB" dirty="0">
                <a:latin typeface="Arial" panose="020B0604020202020204" pitchFamily="34"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Normal yield, normal quality</a:t>
            </a:r>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This pattern creates a strong, positive correlation between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of Yield and Quality! Even if the main effects of genotypes and environments on the two traits are uncorrelated .</a:t>
            </a:r>
          </a:p>
        </p:txBody>
      </p:sp>
      <p:sp>
        <p:nvSpPr>
          <p:cNvPr id="98" name="Rectangle 97"/>
          <p:cNvSpPr/>
          <p:nvPr/>
        </p:nvSpPr>
        <p:spPr>
          <a:xfrm>
            <a:off x="24321" y="608137"/>
            <a:ext cx="3511064" cy="3155324"/>
          </a:xfrm>
          <a:prstGeom prst="rect">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10" name="TextBox 109"/>
          <p:cNvSpPr txBox="1"/>
          <p:nvPr/>
        </p:nvSpPr>
        <p:spPr>
          <a:xfrm>
            <a:off x="30626" y="52501"/>
            <a:ext cx="12092830" cy="461665"/>
          </a:xfrm>
          <a:prstGeom prst="rect">
            <a:avLst/>
          </a:prstGeom>
          <a:solidFill>
            <a:schemeClr val="bg1"/>
          </a:solidFill>
          <a:ln>
            <a:noFill/>
          </a:ln>
          <a:effectLst>
            <a:outerShdw blurRad="50800" dist="38100" dir="2700000" algn="tl" rotWithShape="0">
              <a:prstClr val="black">
                <a:alpha val="40000"/>
              </a:prstClr>
            </a:outerShdw>
          </a:effectLst>
        </p:spPr>
        <p:txBody>
          <a:bodyPr wrap="square" rtlCol="0">
            <a:spAutoFit/>
          </a:bodyPr>
          <a:lstStyle/>
          <a:p>
            <a:r>
              <a:rPr lang="en-GB" sz="2400" dirty="0" err="1">
                <a:latin typeface="Arial" panose="020B0604020202020204" pitchFamily="34" charset="0"/>
                <a:cs typeface="Arial" panose="020B0604020202020204" pitchFamily="34" charset="0"/>
              </a:rPr>
              <a:t>GxE</a:t>
            </a:r>
            <a:r>
              <a:rPr lang="en-GB" sz="2400" dirty="0">
                <a:latin typeface="Arial" panose="020B0604020202020204" pitchFamily="34" charset="0"/>
                <a:cs typeface="Arial" panose="020B0604020202020204" pitchFamily="34" charset="0"/>
              </a:rPr>
              <a:t> interaction effects being highly correlated. How could this happen ?</a:t>
            </a:r>
          </a:p>
        </p:txBody>
      </p:sp>
      <p:grpSp>
        <p:nvGrpSpPr>
          <p:cNvPr id="94" name="Group 93"/>
          <p:cNvGrpSpPr/>
          <p:nvPr/>
        </p:nvGrpSpPr>
        <p:grpSpPr>
          <a:xfrm>
            <a:off x="696626" y="842799"/>
            <a:ext cx="2432338" cy="2433169"/>
            <a:chOff x="1666834" y="2529931"/>
            <a:chExt cx="2432338" cy="2433169"/>
          </a:xfrm>
        </p:grpSpPr>
        <p:sp>
          <p:nvSpPr>
            <p:cNvPr id="70" name="Oval 68"/>
            <p:cNvSpPr>
              <a:spLocks noChangeArrowheads="1"/>
            </p:cNvSpPr>
            <p:nvPr/>
          </p:nvSpPr>
          <p:spPr bwMode="auto">
            <a:xfrm>
              <a:off x="3899459" y="2529931"/>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2" name="Oval 70"/>
            <p:cNvSpPr>
              <a:spLocks noChangeArrowheads="1"/>
            </p:cNvSpPr>
            <p:nvPr/>
          </p:nvSpPr>
          <p:spPr bwMode="auto">
            <a:xfrm>
              <a:off x="3620693" y="2808697"/>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3" name="Rectangle 71"/>
            <p:cNvSpPr>
              <a:spLocks noChangeArrowheads="1"/>
            </p:cNvSpPr>
            <p:nvPr/>
          </p:nvSpPr>
          <p:spPr bwMode="auto">
            <a:xfrm>
              <a:off x="3664797" y="2653919"/>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74" name="Oval 72"/>
            <p:cNvSpPr>
              <a:spLocks noChangeArrowheads="1"/>
            </p:cNvSpPr>
            <p:nvPr/>
          </p:nvSpPr>
          <p:spPr bwMode="auto">
            <a:xfrm>
              <a:off x="3409330" y="3155698"/>
              <a:ext cx="64075" cy="64074"/>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5" name="Rectangle 73"/>
            <p:cNvSpPr>
              <a:spLocks noChangeArrowheads="1"/>
            </p:cNvSpPr>
            <p:nvPr/>
          </p:nvSpPr>
          <p:spPr bwMode="auto">
            <a:xfrm>
              <a:off x="3386030" y="304336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76" name="Oval 74"/>
            <p:cNvSpPr>
              <a:spLocks noChangeArrowheads="1"/>
            </p:cNvSpPr>
            <p:nvPr/>
          </p:nvSpPr>
          <p:spPr bwMode="auto">
            <a:xfrm>
              <a:off x="3202128" y="3227262"/>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7" name="Rectangle 75"/>
            <p:cNvSpPr>
              <a:spLocks noChangeArrowheads="1"/>
            </p:cNvSpPr>
            <p:nvPr/>
          </p:nvSpPr>
          <p:spPr bwMode="auto">
            <a:xfrm>
              <a:off x="3246231" y="3073316"/>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78" name="Oval 76"/>
            <p:cNvSpPr>
              <a:spLocks noChangeArrowheads="1"/>
            </p:cNvSpPr>
            <p:nvPr/>
          </p:nvSpPr>
          <p:spPr bwMode="auto">
            <a:xfrm>
              <a:off x="3062329" y="3367061"/>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9" name="Rectangle 77"/>
            <p:cNvSpPr>
              <a:spLocks noChangeArrowheads="1"/>
            </p:cNvSpPr>
            <p:nvPr/>
          </p:nvSpPr>
          <p:spPr bwMode="auto">
            <a:xfrm>
              <a:off x="3106432" y="3212282"/>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80" name="Oval 78"/>
            <p:cNvSpPr>
              <a:spLocks noChangeArrowheads="1"/>
            </p:cNvSpPr>
            <p:nvPr/>
          </p:nvSpPr>
          <p:spPr bwMode="auto">
            <a:xfrm>
              <a:off x="2890909" y="3474407"/>
              <a:ext cx="263788" cy="263787"/>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1" name="Rectangle 79"/>
            <p:cNvSpPr>
              <a:spLocks noChangeArrowheads="1"/>
            </p:cNvSpPr>
            <p:nvPr/>
          </p:nvSpPr>
          <p:spPr bwMode="auto">
            <a:xfrm>
              <a:off x="2967465" y="3297161"/>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82" name="Oval 80"/>
            <p:cNvSpPr>
              <a:spLocks noChangeArrowheads="1"/>
            </p:cNvSpPr>
            <p:nvPr/>
          </p:nvSpPr>
          <p:spPr bwMode="auto">
            <a:xfrm>
              <a:off x="2611311" y="3754005"/>
              <a:ext cx="263788" cy="263787"/>
            </a:xfrm>
            <a:prstGeom prst="ellipse">
              <a:avLst/>
            </a:prstGeom>
            <a:noFill/>
            <a:ln w="30163">
              <a:solidFill>
                <a:srgbClr val="0000FF"/>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3" name="Rectangle 81"/>
            <p:cNvSpPr>
              <a:spLocks noChangeArrowheads="1"/>
            </p:cNvSpPr>
            <p:nvPr/>
          </p:nvSpPr>
          <p:spPr bwMode="auto">
            <a:xfrm>
              <a:off x="2687867" y="357592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FF"/>
                  </a:solidFill>
                  <a:effectLst>
                    <a:outerShdw blurRad="38100" dist="38100" dir="2700000" algn="tl">
                      <a:srgbClr val="000000">
                        <a:alpha val="43137"/>
                      </a:srgbClr>
                    </a:outerShdw>
                  </a:effectLst>
                  <a:cs typeface="Arial" panose="020B0604020202020204" pitchFamily="34" charset="0"/>
                </a:rPr>
                <a:t>4</a:t>
              </a:r>
            </a:p>
          </p:txBody>
        </p:sp>
        <p:sp>
          <p:nvSpPr>
            <p:cNvPr id="84" name="Oval 82"/>
            <p:cNvSpPr>
              <a:spLocks noChangeArrowheads="1"/>
            </p:cNvSpPr>
            <p:nvPr/>
          </p:nvSpPr>
          <p:spPr bwMode="auto">
            <a:xfrm>
              <a:off x="2503965" y="3925425"/>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5" name="Rectangle 83"/>
            <p:cNvSpPr>
              <a:spLocks noChangeArrowheads="1"/>
            </p:cNvSpPr>
            <p:nvPr/>
          </p:nvSpPr>
          <p:spPr bwMode="auto">
            <a:xfrm>
              <a:off x="2548068" y="3770648"/>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effectLst/>
                  <a:cs typeface="Arial" panose="020B0604020202020204" pitchFamily="34" charset="0"/>
                </a:rPr>
                <a:t>3</a:t>
              </a:r>
            </a:p>
          </p:txBody>
        </p:sp>
        <p:sp>
          <p:nvSpPr>
            <p:cNvPr id="86" name="Oval 84"/>
            <p:cNvSpPr>
              <a:spLocks noChangeArrowheads="1"/>
            </p:cNvSpPr>
            <p:nvPr/>
          </p:nvSpPr>
          <p:spPr bwMode="auto">
            <a:xfrm>
              <a:off x="2364165" y="4065224"/>
              <a:ext cx="200545"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7" name="Rectangle 85"/>
            <p:cNvSpPr>
              <a:spLocks noChangeArrowheads="1"/>
            </p:cNvSpPr>
            <p:nvPr/>
          </p:nvSpPr>
          <p:spPr bwMode="auto">
            <a:xfrm>
              <a:off x="2409101" y="391044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88" name="Oval 86"/>
            <p:cNvSpPr>
              <a:spLocks noChangeArrowheads="1"/>
            </p:cNvSpPr>
            <p:nvPr/>
          </p:nvSpPr>
          <p:spPr bwMode="auto">
            <a:xfrm>
              <a:off x="2292602" y="4272426"/>
              <a:ext cx="64907" cy="64074"/>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89" name="Rectangle 87"/>
            <p:cNvSpPr>
              <a:spLocks noChangeArrowheads="1"/>
            </p:cNvSpPr>
            <p:nvPr/>
          </p:nvSpPr>
          <p:spPr bwMode="auto">
            <a:xfrm>
              <a:off x="2269302" y="4160087"/>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90" name="Oval 88"/>
            <p:cNvSpPr>
              <a:spLocks noChangeArrowheads="1"/>
            </p:cNvSpPr>
            <p:nvPr/>
          </p:nvSpPr>
          <p:spPr bwMode="auto">
            <a:xfrm>
              <a:off x="1945601" y="4483789"/>
              <a:ext cx="199713" cy="199713"/>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91" name="Rectangle 89"/>
            <p:cNvSpPr>
              <a:spLocks noChangeArrowheads="1"/>
            </p:cNvSpPr>
            <p:nvPr/>
          </p:nvSpPr>
          <p:spPr bwMode="auto">
            <a:xfrm>
              <a:off x="1990536" y="432901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92" name="Oval 90"/>
            <p:cNvSpPr>
              <a:spLocks noChangeArrowheads="1"/>
            </p:cNvSpPr>
            <p:nvPr/>
          </p:nvSpPr>
          <p:spPr bwMode="auto">
            <a:xfrm>
              <a:off x="1666834" y="4762555"/>
              <a:ext cx="199713" cy="20054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93" name="Rectangle 91"/>
            <p:cNvSpPr>
              <a:spLocks noChangeArrowheads="1"/>
            </p:cNvSpPr>
            <p:nvPr/>
          </p:nvSpPr>
          <p:spPr bwMode="auto">
            <a:xfrm>
              <a:off x="1710937" y="4608608"/>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grpSp>
      <p:grpSp>
        <p:nvGrpSpPr>
          <p:cNvPr id="5" name="Group 4"/>
          <p:cNvGrpSpPr/>
          <p:nvPr/>
        </p:nvGrpSpPr>
        <p:grpSpPr>
          <a:xfrm>
            <a:off x="3155593" y="816170"/>
            <a:ext cx="49096" cy="2484762"/>
            <a:chOff x="4125801" y="2503302"/>
            <a:chExt cx="49096" cy="2484762"/>
          </a:xfrm>
        </p:grpSpPr>
        <p:sp>
          <p:nvSpPr>
            <p:cNvPr id="9" name="Line 7"/>
            <p:cNvSpPr>
              <a:spLocks noChangeShapeType="1"/>
            </p:cNvSpPr>
            <p:nvPr/>
          </p:nvSpPr>
          <p:spPr bwMode="auto">
            <a:xfrm flipV="1">
              <a:off x="4125801" y="2503302"/>
              <a:ext cx="0" cy="24847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 name="Line 9"/>
            <p:cNvSpPr>
              <a:spLocks noChangeShapeType="1"/>
            </p:cNvSpPr>
            <p:nvPr/>
          </p:nvSpPr>
          <p:spPr bwMode="auto">
            <a:xfrm>
              <a:off x="4125801" y="4862411"/>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 name="Line 12"/>
            <p:cNvSpPr>
              <a:spLocks noChangeShapeType="1"/>
            </p:cNvSpPr>
            <p:nvPr/>
          </p:nvSpPr>
          <p:spPr bwMode="auto">
            <a:xfrm>
              <a:off x="4125801" y="4583645"/>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7" name="Line 15"/>
            <p:cNvSpPr>
              <a:spLocks noChangeShapeType="1"/>
            </p:cNvSpPr>
            <p:nvPr/>
          </p:nvSpPr>
          <p:spPr bwMode="auto">
            <a:xfrm>
              <a:off x="4125801" y="4304047"/>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0" name="Line 18"/>
            <p:cNvSpPr>
              <a:spLocks noChangeShapeType="1"/>
            </p:cNvSpPr>
            <p:nvPr/>
          </p:nvSpPr>
          <p:spPr bwMode="auto">
            <a:xfrm>
              <a:off x="4125801" y="4025281"/>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3" name="Line 21"/>
            <p:cNvSpPr>
              <a:spLocks noChangeShapeType="1"/>
            </p:cNvSpPr>
            <p:nvPr/>
          </p:nvSpPr>
          <p:spPr bwMode="auto">
            <a:xfrm>
              <a:off x="4125801" y="3745683"/>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6" name="Line 24"/>
            <p:cNvSpPr>
              <a:spLocks noChangeShapeType="1"/>
            </p:cNvSpPr>
            <p:nvPr/>
          </p:nvSpPr>
          <p:spPr bwMode="auto">
            <a:xfrm>
              <a:off x="4125801" y="3466917"/>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9" name="Line 27"/>
            <p:cNvSpPr>
              <a:spLocks noChangeShapeType="1"/>
            </p:cNvSpPr>
            <p:nvPr/>
          </p:nvSpPr>
          <p:spPr bwMode="auto">
            <a:xfrm>
              <a:off x="4125801" y="3187319"/>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2" name="Line 30"/>
            <p:cNvSpPr>
              <a:spLocks noChangeShapeType="1"/>
            </p:cNvSpPr>
            <p:nvPr/>
          </p:nvSpPr>
          <p:spPr bwMode="auto">
            <a:xfrm>
              <a:off x="4125801" y="2908553"/>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5" name="Line 33"/>
            <p:cNvSpPr>
              <a:spLocks noChangeShapeType="1"/>
            </p:cNvSpPr>
            <p:nvPr/>
          </p:nvSpPr>
          <p:spPr bwMode="auto">
            <a:xfrm>
              <a:off x="4125801" y="2628955"/>
              <a:ext cx="49096"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grpSp>
      <p:grpSp>
        <p:nvGrpSpPr>
          <p:cNvPr id="6" name="Group 5"/>
          <p:cNvGrpSpPr/>
          <p:nvPr/>
        </p:nvGrpSpPr>
        <p:grpSpPr>
          <a:xfrm>
            <a:off x="230664" y="816170"/>
            <a:ext cx="440166" cy="2486357"/>
            <a:chOff x="1200872" y="2503302"/>
            <a:chExt cx="440166" cy="2486357"/>
          </a:xfrm>
        </p:grpSpPr>
        <p:sp>
          <p:nvSpPr>
            <p:cNvPr id="8" name="Line 6"/>
            <p:cNvSpPr>
              <a:spLocks noChangeShapeType="1"/>
            </p:cNvSpPr>
            <p:nvPr/>
          </p:nvSpPr>
          <p:spPr bwMode="auto">
            <a:xfrm flipV="1">
              <a:off x="1641038" y="2503302"/>
              <a:ext cx="0" cy="2484762"/>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0" name="Line 8"/>
            <p:cNvSpPr>
              <a:spLocks noChangeShapeType="1"/>
            </p:cNvSpPr>
            <p:nvPr/>
          </p:nvSpPr>
          <p:spPr bwMode="auto">
            <a:xfrm flipH="1">
              <a:off x="1591110" y="4862411"/>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 name="Rectangle 10"/>
            <p:cNvSpPr>
              <a:spLocks noChangeArrowheads="1"/>
            </p:cNvSpPr>
            <p:nvPr/>
          </p:nvSpPr>
          <p:spPr bwMode="auto">
            <a:xfrm>
              <a:off x="1366432" y="4804993"/>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-16</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13" name="Line 11"/>
            <p:cNvSpPr>
              <a:spLocks noChangeShapeType="1"/>
            </p:cNvSpPr>
            <p:nvPr/>
          </p:nvSpPr>
          <p:spPr bwMode="auto">
            <a:xfrm flipH="1">
              <a:off x="1591110" y="4583645"/>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 name="Rectangle 13"/>
            <p:cNvSpPr>
              <a:spLocks noChangeArrowheads="1"/>
            </p:cNvSpPr>
            <p:nvPr/>
          </p:nvSpPr>
          <p:spPr bwMode="auto">
            <a:xfrm>
              <a:off x="1366432" y="4526228"/>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-12</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16" name="Line 14"/>
            <p:cNvSpPr>
              <a:spLocks noChangeShapeType="1"/>
            </p:cNvSpPr>
            <p:nvPr/>
          </p:nvSpPr>
          <p:spPr bwMode="auto">
            <a:xfrm flipH="1">
              <a:off x="1591110" y="4304047"/>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8" name="Rectangle 16"/>
            <p:cNvSpPr>
              <a:spLocks noChangeArrowheads="1"/>
            </p:cNvSpPr>
            <p:nvPr/>
          </p:nvSpPr>
          <p:spPr bwMode="auto">
            <a:xfrm>
              <a:off x="1429675" y="4246630"/>
              <a:ext cx="13625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-8</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19" name="Line 17"/>
            <p:cNvSpPr>
              <a:spLocks noChangeShapeType="1"/>
            </p:cNvSpPr>
            <p:nvPr/>
          </p:nvSpPr>
          <p:spPr bwMode="auto">
            <a:xfrm flipH="1">
              <a:off x="1591110" y="4025281"/>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1" name="Rectangle 19"/>
            <p:cNvSpPr>
              <a:spLocks noChangeArrowheads="1"/>
            </p:cNvSpPr>
            <p:nvPr/>
          </p:nvSpPr>
          <p:spPr bwMode="auto">
            <a:xfrm>
              <a:off x="1429675" y="3967863"/>
              <a:ext cx="13625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22" name="Line 20"/>
            <p:cNvSpPr>
              <a:spLocks noChangeShapeType="1"/>
            </p:cNvSpPr>
            <p:nvPr/>
          </p:nvSpPr>
          <p:spPr bwMode="auto">
            <a:xfrm flipH="1">
              <a:off x="1591110" y="3745683"/>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4" name="Rectangle 22"/>
            <p:cNvSpPr>
              <a:spLocks noChangeArrowheads="1"/>
            </p:cNvSpPr>
            <p:nvPr/>
          </p:nvSpPr>
          <p:spPr bwMode="auto">
            <a:xfrm>
              <a:off x="1467121" y="3688265"/>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0</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25" name="Line 23"/>
            <p:cNvSpPr>
              <a:spLocks noChangeShapeType="1"/>
            </p:cNvSpPr>
            <p:nvPr/>
          </p:nvSpPr>
          <p:spPr bwMode="auto">
            <a:xfrm flipH="1">
              <a:off x="1591110" y="3466917"/>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27" name="Rectangle 25"/>
            <p:cNvSpPr>
              <a:spLocks noChangeArrowheads="1"/>
            </p:cNvSpPr>
            <p:nvPr/>
          </p:nvSpPr>
          <p:spPr bwMode="auto">
            <a:xfrm>
              <a:off x="1467121" y="340950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28" name="Line 26"/>
            <p:cNvSpPr>
              <a:spLocks noChangeShapeType="1"/>
            </p:cNvSpPr>
            <p:nvPr/>
          </p:nvSpPr>
          <p:spPr bwMode="auto">
            <a:xfrm flipH="1">
              <a:off x="1591110" y="3187319"/>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0" name="Rectangle 28"/>
            <p:cNvSpPr>
              <a:spLocks noChangeArrowheads="1"/>
            </p:cNvSpPr>
            <p:nvPr/>
          </p:nvSpPr>
          <p:spPr bwMode="auto">
            <a:xfrm>
              <a:off x="1467121" y="3129902"/>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8</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31" name="Line 29"/>
            <p:cNvSpPr>
              <a:spLocks noChangeShapeType="1"/>
            </p:cNvSpPr>
            <p:nvPr/>
          </p:nvSpPr>
          <p:spPr bwMode="auto">
            <a:xfrm flipH="1">
              <a:off x="1591110" y="2908553"/>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3" name="Rectangle 31"/>
            <p:cNvSpPr>
              <a:spLocks noChangeArrowheads="1"/>
            </p:cNvSpPr>
            <p:nvPr/>
          </p:nvSpPr>
          <p:spPr bwMode="auto">
            <a:xfrm>
              <a:off x="1403878" y="2851136"/>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12</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34" name="Line 32"/>
            <p:cNvSpPr>
              <a:spLocks noChangeShapeType="1"/>
            </p:cNvSpPr>
            <p:nvPr/>
          </p:nvSpPr>
          <p:spPr bwMode="auto">
            <a:xfrm flipH="1">
              <a:off x="1591110" y="2628955"/>
              <a:ext cx="4992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36" name="Rectangle 34"/>
            <p:cNvSpPr>
              <a:spLocks noChangeArrowheads="1"/>
            </p:cNvSpPr>
            <p:nvPr/>
          </p:nvSpPr>
          <p:spPr bwMode="auto">
            <a:xfrm>
              <a:off x="1403878" y="2571538"/>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16</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37" name="Rectangle 35"/>
            <p:cNvSpPr>
              <a:spLocks noChangeArrowheads="1"/>
            </p:cNvSpPr>
            <p:nvPr/>
          </p:nvSpPr>
          <p:spPr bwMode="auto">
            <a:xfrm rot="16200000">
              <a:off x="376062" y="3654181"/>
              <a:ext cx="1834285"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err="1">
                  <a:ln>
                    <a:noFill/>
                  </a:ln>
                  <a:solidFill>
                    <a:srgbClr val="000000"/>
                  </a:solidFill>
                  <a:effectLst/>
                  <a:cs typeface="Arial" panose="020B0604020202020204" pitchFamily="34" charset="0"/>
                </a:rPr>
                <a:t>GxE</a:t>
              </a:r>
              <a:r>
                <a:rPr kumimoji="0" lang="en-GB" altLang="en-US" sz="1200" b="0" i="0" u="none" strike="noStrike" cap="none" normalizeH="0" baseline="0" dirty="0">
                  <a:ln>
                    <a:noFill/>
                  </a:ln>
                  <a:solidFill>
                    <a:srgbClr val="000000"/>
                  </a:solidFill>
                  <a:effectLst/>
                  <a:cs typeface="Arial" panose="020B0604020202020204" pitchFamily="34" charset="0"/>
                </a:rPr>
                <a:t>-effects of plant Height</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grpSp>
      <p:grpSp>
        <p:nvGrpSpPr>
          <p:cNvPr id="7" name="Group 6"/>
          <p:cNvGrpSpPr/>
          <p:nvPr/>
        </p:nvGrpSpPr>
        <p:grpSpPr>
          <a:xfrm>
            <a:off x="670830" y="3300932"/>
            <a:ext cx="2484762" cy="362743"/>
            <a:chOff x="1641038" y="4988064"/>
            <a:chExt cx="2484762" cy="362743"/>
          </a:xfrm>
        </p:grpSpPr>
        <p:sp>
          <p:nvSpPr>
            <p:cNvPr id="38" name="Line 36"/>
            <p:cNvSpPr>
              <a:spLocks noChangeShapeType="1"/>
            </p:cNvSpPr>
            <p:nvPr/>
          </p:nvSpPr>
          <p:spPr bwMode="auto">
            <a:xfrm>
              <a:off x="1641038" y="4988064"/>
              <a:ext cx="248476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0" name="Line 38"/>
            <p:cNvSpPr>
              <a:spLocks noChangeShapeType="1"/>
            </p:cNvSpPr>
            <p:nvPr/>
          </p:nvSpPr>
          <p:spPr bwMode="auto">
            <a:xfrm>
              <a:off x="1766691"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2" name="Rectangle 40"/>
            <p:cNvSpPr>
              <a:spLocks noChangeArrowheads="1"/>
            </p:cNvSpPr>
            <p:nvPr/>
          </p:nvSpPr>
          <p:spPr bwMode="auto">
            <a:xfrm>
              <a:off x="1660178" y="5048810"/>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-16</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43" name="Line 41"/>
            <p:cNvSpPr>
              <a:spLocks noChangeShapeType="1"/>
            </p:cNvSpPr>
            <p:nvPr/>
          </p:nvSpPr>
          <p:spPr bwMode="auto">
            <a:xfrm>
              <a:off x="2045457"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5" name="Rectangle 43"/>
            <p:cNvSpPr>
              <a:spLocks noChangeArrowheads="1"/>
            </p:cNvSpPr>
            <p:nvPr/>
          </p:nvSpPr>
          <p:spPr bwMode="auto">
            <a:xfrm>
              <a:off x="1939775" y="5048810"/>
              <a:ext cx="221214"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-12</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46" name="Line 44"/>
            <p:cNvSpPr>
              <a:spLocks noChangeShapeType="1"/>
            </p:cNvSpPr>
            <p:nvPr/>
          </p:nvSpPr>
          <p:spPr bwMode="auto">
            <a:xfrm>
              <a:off x="2325055"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8" name="Rectangle 46"/>
            <p:cNvSpPr>
              <a:spLocks noChangeArrowheads="1"/>
            </p:cNvSpPr>
            <p:nvPr/>
          </p:nvSpPr>
          <p:spPr bwMode="auto">
            <a:xfrm>
              <a:off x="2250163" y="5048810"/>
              <a:ext cx="13625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-8</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49" name="Line 47"/>
            <p:cNvSpPr>
              <a:spLocks noChangeShapeType="1"/>
            </p:cNvSpPr>
            <p:nvPr/>
          </p:nvSpPr>
          <p:spPr bwMode="auto">
            <a:xfrm>
              <a:off x="2603821"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1" name="Rectangle 49"/>
            <p:cNvSpPr>
              <a:spLocks noChangeArrowheads="1"/>
            </p:cNvSpPr>
            <p:nvPr/>
          </p:nvSpPr>
          <p:spPr bwMode="auto">
            <a:xfrm>
              <a:off x="2528929" y="5048810"/>
              <a:ext cx="13625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52" name="Line 50"/>
            <p:cNvSpPr>
              <a:spLocks noChangeShapeType="1"/>
            </p:cNvSpPr>
            <p:nvPr/>
          </p:nvSpPr>
          <p:spPr bwMode="auto">
            <a:xfrm>
              <a:off x="2883419"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4" name="Rectangle 52"/>
            <p:cNvSpPr>
              <a:spLocks noChangeArrowheads="1"/>
            </p:cNvSpPr>
            <p:nvPr/>
          </p:nvSpPr>
          <p:spPr bwMode="auto">
            <a:xfrm>
              <a:off x="2827666" y="504881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0</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55" name="Line 53"/>
            <p:cNvSpPr>
              <a:spLocks noChangeShapeType="1"/>
            </p:cNvSpPr>
            <p:nvPr/>
          </p:nvSpPr>
          <p:spPr bwMode="auto">
            <a:xfrm>
              <a:off x="3162186"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7" name="Rectangle 55"/>
            <p:cNvSpPr>
              <a:spLocks noChangeArrowheads="1"/>
            </p:cNvSpPr>
            <p:nvPr/>
          </p:nvSpPr>
          <p:spPr bwMode="auto">
            <a:xfrm>
              <a:off x="3106432" y="504881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4</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58" name="Line 56"/>
            <p:cNvSpPr>
              <a:spLocks noChangeShapeType="1"/>
            </p:cNvSpPr>
            <p:nvPr/>
          </p:nvSpPr>
          <p:spPr bwMode="auto">
            <a:xfrm>
              <a:off x="3440951"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0" name="Rectangle 58"/>
            <p:cNvSpPr>
              <a:spLocks noChangeArrowheads="1"/>
            </p:cNvSpPr>
            <p:nvPr/>
          </p:nvSpPr>
          <p:spPr bwMode="auto">
            <a:xfrm>
              <a:off x="3386030" y="5048810"/>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8</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61" name="Line 59"/>
            <p:cNvSpPr>
              <a:spLocks noChangeShapeType="1"/>
            </p:cNvSpPr>
            <p:nvPr/>
          </p:nvSpPr>
          <p:spPr bwMode="auto">
            <a:xfrm>
              <a:off x="3720549"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3" name="Rectangle 61"/>
            <p:cNvSpPr>
              <a:spLocks noChangeArrowheads="1"/>
            </p:cNvSpPr>
            <p:nvPr/>
          </p:nvSpPr>
          <p:spPr bwMode="auto">
            <a:xfrm>
              <a:off x="3633175" y="5048810"/>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12</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64" name="Line 62"/>
            <p:cNvSpPr>
              <a:spLocks noChangeShapeType="1"/>
            </p:cNvSpPr>
            <p:nvPr/>
          </p:nvSpPr>
          <p:spPr bwMode="auto">
            <a:xfrm>
              <a:off x="3999316" y="4988064"/>
              <a:ext cx="0" cy="4992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6" name="Rectangle 64"/>
            <p:cNvSpPr>
              <a:spLocks noChangeArrowheads="1"/>
            </p:cNvSpPr>
            <p:nvPr/>
          </p:nvSpPr>
          <p:spPr bwMode="auto">
            <a:xfrm>
              <a:off x="3912773" y="5048810"/>
              <a:ext cx="169918"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16</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sp>
          <p:nvSpPr>
            <p:cNvPr id="67" name="Rectangle 65"/>
            <p:cNvSpPr>
              <a:spLocks noChangeArrowheads="1"/>
            </p:cNvSpPr>
            <p:nvPr/>
          </p:nvSpPr>
          <p:spPr bwMode="auto">
            <a:xfrm>
              <a:off x="2265141" y="5166141"/>
              <a:ext cx="1348126"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err="1">
                  <a:ln>
                    <a:noFill/>
                  </a:ln>
                  <a:solidFill>
                    <a:srgbClr val="000000"/>
                  </a:solidFill>
                  <a:effectLst/>
                  <a:cs typeface="Arial" panose="020B0604020202020204" pitchFamily="34" charset="0"/>
                </a:rPr>
                <a:t>GxE</a:t>
              </a:r>
              <a:r>
                <a:rPr kumimoji="0" lang="en-GB" altLang="en-US" sz="1200" b="0" i="0" u="none" strike="noStrike" cap="none" normalizeH="0" baseline="0" dirty="0">
                  <a:ln>
                    <a:noFill/>
                  </a:ln>
                  <a:solidFill>
                    <a:srgbClr val="000000"/>
                  </a:solidFill>
                  <a:effectLst/>
                  <a:cs typeface="Arial" panose="020B0604020202020204" pitchFamily="34" charset="0"/>
                </a:rPr>
                <a:t>-effects of Yield</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grpSp>
      <p:grpSp>
        <p:nvGrpSpPr>
          <p:cNvPr id="4" name="Group 3"/>
          <p:cNvGrpSpPr/>
          <p:nvPr/>
        </p:nvGrpSpPr>
        <p:grpSpPr>
          <a:xfrm>
            <a:off x="670830" y="688021"/>
            <a:ext cx="2484762" cy="184666"/>
            <a:chOff x="1641038" y="2375153"/>
            <a:chExt cx="2484762" cy="184666"/>
          </a:xfrm>
        </p:grpSpPr>
        <p:sp>
          <p:nvSpPr>
            <p:cNvPr id="39" name="Line 37"/>
            <p:cNvSpPr>
              <a:spLocks noChangeShapeType="1"/>
            </p:cNvSpPr>
            <p:nvPr/>
          </p:nvSpPr>
          <p:spPr bwMode="auto">
            <a:xfrm>
              <a:off x="1641038" y="2503302"/>
              <a:ext cx="2484762"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1" name="Line 39"/>
            <p:cNvSpPr>
              <a:spLocks noChangeShapeType="1"/>
            </p:cNvSpPr>
            <p:nvPr/>
          </p:nvSpPr>
          <p:spPr bwMode="auto">
            <a:xfrm flipV="1">
              <a:off x="1766691"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4" name="Line 42"/>
            <p:cNvSpPr>
              <a:spLocks noChangeShapeType="1"/>
            </p:cNvSpPr>
            <p:nvPr/>
          </p:nvSpPr>
          <p:spPr bwMode="auto">
            <a:xfrm flipV="1">
              <a:off x="2045457"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47" name="Line 45"/>
            <p:cNvSpPr>
              <a:spLocks noChangeShapeType="1"/>
            </p:cNvSpPr>
            <p:nvPr/>
          </p:nvSpPr>
          <p:spPr bwMode="auto">
            <a:xfrm flipV="1">
              <a:off x="2325055"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0" name="Line 48"/>
            <p:cNvSpPr>
              <a:spLocks noChangeShapeType="1"/>
            </p:cNvSpPr>
            <p:nvPr/>
          </p:nvSpPr>
          <p:spPr bwMode="auto">
            <a:xfrm flipV="1">
              <a:off x="2603821"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3" name="Line 51"/>
            <p:cNvSpPr>
              <a:spLocks noChangeShapeType="1"/>
            </p:cNvSpPr>
            <p:nvPr/>
          </p:nvSpPr>
          <p:spPr bwMode="auto">
            <a:xfrm flipV="1">
              <a:off x="2883419"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6" name="Line 54"/>
            <p:cNvSpPr>
              <a:spLocks noChangeShapeType="1"/>
            </p:cNvSpPr>
            <p:nvPr/>
          </p:nvSpPr>
          <p:spPr bwMode="auto">
            <a:xfrm flipV="1">
              <a:off x="3162186"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59" name="Line 57"/>
            <p:cNvSpPr>
              <a:spLocks noChangeShapeType="1"/>
            </p:cNvSpPr>
            <p:nvPr/>
          </p:nvSpPr>
          <p:spPr bwMode="auto">
            <a:xfrm flipV="1">
              <a:off x="3440951"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2" name="Line 60"/>
            <p:cNvSpPr>
              <a:spLocks noChangeShapeType="1"/>
            </p:cNvSpPr>
            <p:nvPr/>
          </p:nvSpPr>
          <p:spPr bwMode="auto">
            <a:xfrm flipV="1">
              <a:off x="3720549"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65" name="Line 63"/>
            <p:cNvSpPr>
              <a:spLocks noChangeShapeType="1"/>
            </p:cNvSpPr>
            <p:nvPr/>
          </p:nvSpPr>
          <p:spPr bwMode="auto">
            <a:xfrm flipV="1">
              <a:off x="3999316" y="2454206"/>
              <a:ext cx="0" cy="49096"/>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71" name="Rectangle 69"/>
            <p:cNvSpPr>
              <a:spLocks noChangeArrowheads="1"/>
            </p:cNvSpPr>
            <p:nvPr/>
          </p:nvSpPr>
          <p:spPr bwMode="auto">
            <a:xfrm>
              <a:off x="3944395" y="2375153"/>
              <a:ext cx="84960" cy="18466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altLang="en-US" sz="1200" b="0" i="0" u="none" strike="noStrike" cap="none" normalizeH="0" baseline="0" dirty="0">
                  <a:ln>
                    <a:noFill/>
                  </a:ln>
                  <a:solidFill>
                    <a:srgbClr val="000000"/>
                  </a:solidFill>
                  <a:effectLst/>
                  <a:cs typeface="Arial" panose="020B0604020202020204" pitchFamily="34" charset="0"/>
                </a:rPr>
                <a:t>3</a:t>
              </a:r>
              <a:endParaRPr kumimoji="0" lang="en-GB" altLang="en-US" sz="1200" b="0" i="0" u="none" strike="noStrike" cap="none" normalizeH="0" baseline="0" dirty="0">
                <a:ln>
                  <a:noFill/>
                </a:ln>
                <a:solidFill>
                  <a:schemeClr val="tx1"/>
                </a:solidFill>
                <a:effectLst/>
                <a:cs typeface="Arial" panose="020B0604020202020204" pitchFamily="34" charset="0"/>
              </a:endParaRPr>
            </a:p>
          </p:txBody>
        </p:sp>
      </p:grpSp>
      <p:grpSp>
        <p:nvGrpSpPr>
          <p:cNvPr id="106" name="Group 105"/>
          <p:cNvGrpSpPr/>
          <p:nvPr/>
        </p:nvGrpSpPr>
        <p:grpSpPr>
          <a:xfrm rot="5400000">
            <a:off x="692584" y="840038"/>
            <a:ext cx="2432338" cy="2433169"/>
            <a:chOff x="1666834" y="2529931"/>
            <a:chExt cx="2432338" cy="2433169"/>
          </a:xfrm>
          <a:effectLst>
            <a:outerShdw blurRad="50800" dist="38100" dir="2700000" algn="tl" rotWithShape="0">
              <a:prstClr val="black">
                <a:alpha val="40000"/>
              </a:prstClr>
            </a:outerShdw>
          </a:effectLst>
        </p:grpSpPr>
        <p:sp>
          <p:nvSpPr>
            <p:cNvPr id="111" name="Oval 68"/>
            <p:cNvSpPr>
              <a:spLocks noChangeArrowheads="1"/>
            </p:cNvSpPr>
            <p:nvPr/>
          </p:nvSpPr>
          <p:spPr bwMode="auto">
            <a:xfrm>
              <a:off x="3899459" y="2529931"/>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2" name="Oval 70"/>
            <p:cNvSpPr>
              <a:spLocks noChangeArrowheads="1"/>
            </p:cNvSpPr>
            <p:nvPr/>
          </p:nvSpPr>
          <p:spPr bwMode="auto">
            <a:xfrm>
              <a:off x="3620693" y="2808697"/>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4" name="Oval 72"/>
            <p:cNvSpPr>
              <a:spLocks noChangeArrowheads="1"/>
            </p:cNvSpPr>
            <p:nvPr/>
          </p:nvSpPr>
          <p:spPr bwMode="auto">
            <a:xfrm>
              <a:off x="3409330" y="3155698"/>
              <a:ext cx="64075"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7" name="Oval 74"/>
            <p:cNvSpPr>
              <a:spLocks noChangeArrowheads="1"/>
            </p:cNvSpPr>
            <p:nvPr/>
          </p:nvSpPr>
          <p:spPr bwMode="auto">
            <a:xfrm>
              <a:off x="3202128" y="3227262"/>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19" name="Oval 76"/>
            <p:cNvSpPr>
              <a:spLocks noChangeArrowheads="1"/>
            </p:cNvSpPr>
            <p:nvPr/>
          </p:nvSpPr>
          <p:spPr bwMode="auto">
            <a:xfrm>
              <a:off x="3062329" y="3367061"/>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1" name="Oval 78"/>
            <p:cNvSpPr>
              <a:spLocks noChangeArrowheads="1"/>
            </p:cNvSpPr>
            <p:nvPr/>
          </p:nvSpPr>
          <p:spPr bwMode="auto">
            <a:xfrm>
              <a:off x="2890909" y="3474407"/>
              <a:ext cx="263788" cy="263787"/>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3" name="Oval 80"/>
            <p:cNvSpPr>
              <a:spLocks noChangeArrowheads="1"/>
            </p:cNvSpPr>
            <p:nvPr/>
          </p:nvSpPr>
          <p:spPr bwMode="auto">
            <a:xfrm>
              <a:off x="2611311" y="3754005"/>
              <a:ext cx="263788" cy="263787"/>
            </a:xfrm>
            <a:prstGeom prst="ellipse">
              <a:avLst/>
            </a:prstGeom>
            <a:noFill/>
            <a:ln w="30163">
              <a:solidFill>
                <a:schemeClr val="bg1">
                  <a:lumMod val="85000"/>
                </a:schemeClr>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5" name="Oval 82"/>
            <p:cNvSpPr>
              <a:spLocks noChangeArrowheads="1"/>
            </p:cNvSpPr>
            <p:nvPr/>
          </p:nvSpPr>
          <p:spPr bwMode="auto">
            <a:xfrm>
              <a:off x="2503965" y="3925425"/>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7" name="Oval 84"/>
            <p:cNvSpPr>
              <a:spLocks noChangeArrowheads="1"/>
            </p:cNvSpPr>
            <p:nvPr/>
          </p:nvSpPr>
          <p:spPr bwMode="auto">
            <a:xfrm>
              <a:off x="2364165" y="4065224"/>
              <a:ext cx="200545"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29" name="Oval 86"/>
            <p:cNvSpPr>
              <a:spLocks noChangeArrowheads="1"/>
            </p:cNvSpPr>
            <p:nvPr/>
          </p:nvSpPr>
          <p:spPr bwMode="auto">
            <a:xfrm>
              <a:off x="2292602" y="4272426"/>
              <a:ext cx="64907"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31" name="Oval 88"/>
            <p:cNvSpPr>
              <a:spLocks noChangeArrowheads="1"/>
            </p:cNvSpPr>
            <p:nvPr/>
          </p:nvSpPr>
          <p:spPr bwMode="auto">
            <a:xfrm>
              <a:off x="1945601" y="4483789"/>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33" name="Oval 90"/>
            <p:cNvSpPr>
              <a:spLocks noChangeArrowheads="1"/>
            </p:cNvSpPr>
            <p:nvPr/>
          </p:nvSpPr>
          <p:spPr bwMode="auto">
            <a:xfrm>
              <a:off x="1666834" y="4762555"/>
              <a:ext cx="199713" cy="200545"/>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grpSp>
      <p:grpSp>
        <p:nvGrpSpPr>
          <p:cNvPr id="96" name="Group 95"/>
          <p:cNvGrpSpPr/>
          <p:nvPr/>
        </p:nvGrpSpPr>
        <p:grpSpPr>
          <a:xfrm rot="2700000">
            <a:off x="999437" y="1130788"/>
            <a:ext cx="1844449" cy="1844448"/>
            <a:chOff x="6482495" y="2545003"/>
            <a:chExt cx="1844449" cy="1844448"/>
          </a:xfrm>
          <a:effectLst>
            <a:outerShdw blurRad="50800" dist="38100" dir="2700000" algn="tl" rotWithShape="0">
              <a:prstClr val="black">
                <a:alpha val="40000"/>
              </a:prstClr>
            </a:outerShdw>
          </a:effectLst>
        </p:grpSpPr>
        <p:sp>
          <p:nvSpPr>
            <p:cNvPr id="139" name="Oval 70"/>
            <p:cNvSpPr>
              <a:spLocks noChangeArrowheads="1"/>
            </p:cNvSpPr>
            <p:nvPr/>
          </p:nvSpPr>
          <p:spPr bwMode="auto">
            <a:xfrm rot="5400000">
              <a:off x="8127231" y="4189738"/>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0" name="Oval 72"/>
            <p:cNvSpPr>
              <a:spLocks noChangeArrowheads="1"/>
            </p:cNvSpPr>
            <p:nvPr/>
          </p:nvSpPr>
          <p:spPr bwMode="auto">
            <a:xfrm rot="5400000">
              <a:off x="7931045" y="3993554"/>
              <a:ext cx="64075"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1" name="Oval 74"/>
            <p:cNvSpPr>
              <a:spLocks noChangeArrowheads="1"/>
            </p:cNvSpPr>
            <p:nvPr/>
          </p:nvSpPr>
          <p:spPr bwMode="auto">
            <a:xfrm rot="5400000">
              <a:off x="7723843" y="3786352"/>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2" name="Oval 76"/>
            <p:cNvSpPr>
              <a:spLocks noChangeArrowheads="1"/>
            </p:cNvSpPr>
            <p:nvPr/>
          </p:nvSpPr>
          <p:spPr bwMode="auto">
            <a:xfrm rot="5400000">
              <a:off x="7584044" y="3646553"/>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3" name="Oval 78"/>
            <p:cNvSpPr>
              <a:spLocks noChangeArrowheads="1"/>
            </p:cNvSpPr>
            <p:nvPr/>
          </p:nvSpPr>
          <p:spPr bwMode="auto">
            <a:xfrm rot="5400000">
              <a:off x="7412623" y="3475133"/>
              <a:ext cx="263788" cy="263787"/>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4" name="Oval 80"/>
            <p:cNvSpPr>
              <a:spLocks noChangeArrowheads="1"/>
            </p:cNvSpPr>
            <p:nvPr/>
          </p:nvSpPr>
          <p:spPr bwMode="auto">
            <a:xfrm rot="5400000">
              <a:off x="7133025" y="3195535"/>
              <a:ext cx="263788" cy="263787"/>
            </a:xfrm>
            <a:prstGeom prst="ellipse">
              <a:avLst/>
            </a:prstGeom>
            <a:noFill/>
            <a:ln w="30163">
              <a:solidFill>
                <a:schemeClr val="bg1">
                  <a:lumMod val="85000"/>
                </a:schemeClr>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5" name="Oval 82"/>
            <p:cNvSpPr>
              <a:spLocks noChangeArrowheads="1"/>
            </p:cNvSpPr>
            <p:nvPr/>
          </p:nvSpPr>
          <p:spPr bwMode="auto">
            <a:xfrm rot="5400000">
              <a:off x="7025680" y="3088189"/>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6" name="Oval 84"/>
            <p:cNvSpPr>
              <a:spLocks noChangeArrowheads="1"/>
            </p:cNvSpPr>
            <p:nvPr/>
          </p:nvSpPr>
          <p:spPr bwMode="auto">
            <a:xfrm rot="5400000">
              <a:off x="6885465" y="2948805"/>
              <a:ext cx="200545"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7" name="Oval 86"/>
            <p:cNvSpPr>
              <a:spLocks noChangeArrowheads="1"/>
            </p:cNvSpPr>
            <p:nvPr/>
          </p:nvSpPr>
          <p:spPr bwMode="auto">
            <a:xfrm rot="5400000">
              <a:off x="6813901" y="2877242"/>
              <a:ext cx="64907"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48" name="Oval 88"/>
            <p:cNvSpPr>
              <a:spLocks noChangeArrowheads="1"/>
            </p:cNvSpPr>
            <p:nvPr/>
          </p:nvSpPr>
          <p:spPr bwMode="auto">
            <a:xfrm rot="5400000">
              <a:off x="6482495" y="2545003"/>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grpSp>
      <p:grpSp>
        <p:nvGrpSpPr>
          <p:cNvPr id="150" name="Group 149"/>
          <p:cNvGrpSpPr/>
          <p:nvPr/>
        </p:nvGrpSpPr>
        <p:grpSpPr>
          <a:xfrm rot="18900000">
            <a:off x="992996" y="1132933"/>
            <a:ext cx="1844449" cy="1844448"/>
            <a:chOff x="6482495" y="2545003"/>
            <a:chExt cx="1844449" cy="1844448"/>
          </a:xfrm>
          <a:effectLst>
            <a:outerShdw blurRad="50800" dist="38100" dir="2700000" algn="tl" rotWithShape="0">
              <a:prstClr val="black">
                <a:alpha val="40000"/>
              </a:prstClr>
            </a:outerShdw>
          </a:effectLst>
        </p:grpSpPr>
        <p:sp>
          <p:nvSpPr>
            <p:cNvPr id="151" name="Oval 70"/>
            <p:cNvSpPr>
              <a:spLocks noChangeArrowheads="1"/>
            </p:cNvSpPr>
            <p:nvPr/>
          </p:nvSpPr>
          <p:spPr bwMode="auto">
            <a:xfrm rot="5400000">
              <a:off x="8127231" y="4189738"/>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2" name="Oval 72"/>
            <p:cNvSpPr>
              <a:spLocks noChangeArrowheads="1"/>
            </p:cNvSpPr>
            <p:nvPr/>
          </p:nvSpPr>
          <p:spPr bwMode="auto">
            <a:xfrm rot="5400000">
              <a:off x="7931045" y="3993554"/>
              <a:ext cx="64075"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3" name="Oval 74"/>
            <p:cNvSpPr>
              <a:spLocks noChangeArrowheads="1"/>
            </p:cNvSpPr>
            <p:nvPr/>
          </p:nvSpPr>
          <p:spPr bwMode="auto">
            <a:xfrm rot="5400000">
              <a:off x="7723843" y="3786352"/>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4" name="Oval 76"/>
            <p:cNvSpPr>
              <a:spLocks noChangeArrowheads="1"/>
            </p:cNvSpPr>
            <p:nvPr/>
          </p:nvSpPr>
          <p:spPr bwMode="auto">
            <a:xfrm rot="5400000">
              <a:off x="7584044" y="3646553"/>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5" name="Oval 78"/>
            <p:cNvSpPr>
              <a:spLocks noChangeArrowheads="1"/>
            </p:cNvSpPr>
            <p:nvPr/>
          </p:nvSpPr>
          <p:spPr bwMode="auto">
            <a:xfrm rot="5400000">
              <a:off x="7412623" y="3475133"/>
              <a:ext cx="263788" cy="263787"/>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6" name="Oval 80"/>
            <p:cNvSpPr>
              <a:spLocks noChangeArrowheads="1"/>
            </p:cNvSpPr>
            <p:nvPr/>
          </p:nvSpPr>
          <p:spPr bwMode="auto">
            <a:xfrm rot="5400000">
              <a:off x="7133025" y="3195535"/>
              <a:ext cx="263788" cy="263787"/>
            </a:xfrm>
            <a:prstGeom prst="ellipse">
              <a:avLst/>
            </a:prstGeom>
            <a:noFill/>
            <a:ln w="30163">
              <a:solidFill>
                <a:schemeClr val="bg1">
                  <a:lumMod val="85000"/>
                </a:schemeClr>
              </a:solidFill>
              <a:prstDash val="solid"/>
              <a:round/>
              <a:headEnd/>
              <a:tailEnd/>
            </a:ln>
            <a:effectLst>
              <a:outerShdw blurRad="50800" dist="38100" dir="2700000" algn="tl" rotWithShape="0">
                <a:prstClr val="black">
                  <a:alpha val="40000"/>
                </a:prstClr>
              </a:outerShdw>
            </a:effectLst>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7" name="Oval 82"/>
            <p:cNvSpPr>
              <a:spLocks noChangeArrowheads="1"/>
            </p:cNvSpPr>
            <p:nvPr/>
          </p:nvSpPr>
          <p:spPr bwMode="auto">
            <a:xfrm rot="5400000">
              <a:off x="7025680" y="3088189"/>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8" name="Oval 84"/>
            <p:cNvSpPr>
              <a:spLocks noChangeArrowheads="1"/>
            </p:cNvSpPr>
            <p:nvPr/>
          </p:nvSpPr>
          <p:spPr bwMode="auto">
            <a:xfrm rot="5400000">
              <a:off x="6885465" y="2948805"/>
              <a:ext cx="200545"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59" name="Oval 86"/>
            <p:cNvSpPr>
              <a:spLocks noChangeArrowheads="1"/>
            </p:cNvSpPr>
            <p:nvPr/>
          </p:nvSpPr>
          <p:spPr bwMode="auto">
            <a:xfrm rot="5400000">
              <a:off x="6813901" y="2877242"/>
              <a:ext cx="64907" cy="64074"/>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sp>
          <p:nvSpPr>
            <p:cNvPr id="160" name="Oval 88"/>
            <p:cNvSpPr>
              <a:spLocks noChangeArrowheads="1"/>
            </p:cNvSpPr>
            <p:nvPr/>
          </p:nvSpPr>
          <p:spPr bwMode="auto">
            <a:xfrm rot="5400000">
              <a:off x="6482495" y="2545003"/>
              <a:ext cx="199713" cy="199713"/>
            </a:xfrm>
            <a:prstGeom prst="ellipse">
              <a:avLst/>
            </a:prstGeom>
            <a:noFill/>
            <a:ln w="30163">
              <a:solidFill>
                <a:schemeClr val="bg1">
                  <a:lumMod val="85000"/>
                </a:schemeClr>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sz="1200" dirty="0">
                <a:latin typeface="Arial" panose="020B0604020202020204" pitchFamily="34" charset="0"/>
                <a:cs typeface="Arial" panose="020B0604020202020204" pitchFamily="34" charset="0"/>
              </a:endParaRPr>
            </a:p>
          </p:txBody>
        </p:sp>
      </p:grpSp>
      <p:sp>
        <p:nvSpPr>
          <p:cNvPr id="99" name="TextBox 98"/>
          <p:cNvSpPr txBox="1"/>
          <p:nvPr/>
        </p:nvSpPr>
        <p:spPr>
          <a:xfrm>
            <a:off x="3618224" y="608137"/>
            <a:ext cx="8505232" cy="313932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An easy explanation would be that the genotypes and environments that make your ‚representative‘ sample were not really representative. This can easily happen in case of a limited number of genotypes and environments.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Click and see. In the basic pool of genotypes and environments, the correlation between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of the first trait and second trait may be exactly r=0. Yet, if you chose an unfortunate (non-representative) sample, you may end up with the black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alone and miss the greyish pairs of effects; hence, you would see the correlation r=1. A real case may be less extreme, still, may be you get r ≠ 0. </a:t>
            </a:r>
          </a:p>
          <a:p>
            <a:r>
              <a:rPr lang="en-GB" dirty="0">
                <a:latin typeface="Arial" panose="020B0604020202020204" pitchFamily="34" charset="0"/>
                <a:cs typeface="Arial" panose="020B0604020202020204" pitchFamily="34" charset="0"/>
              </a:rPr>
              <a:t>Here, the assumption is that – honestly and in the basic pool – the correlation between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effects of the traits was r=0 but not so in your data set.</a:t>
            </a:r>
          </a:p>
        </p:txBody>
      </p:sp>
      <p:sp>
        <p:nvSpPr>
          <p:cNvPr id="2" name="Textfeld 1"/>
          <p:cNvSpPr txBox="1"/>
          <p:nvPr/>
        </p:nvSpPr>
        <p:spPr>
          <a:xfrm>
            <a:off x="11641313" y="76868"/>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23</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8179079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2000" y="36000"/>
            <a:ext cx="12058816" cy="369332"/>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defPPr>
              <a:defRPr lang="de-DE"/>
            </a:defPPr>
            <a:lvl1pPr>
              <a:defRPr>
                <a:latin typeface="Arial" panose="020B0604020202020204" pitchFamily="34" charset="0"/>
                <a:cs typeface="Arial" panose="020B0604020202020204" pitchFamily="34" charset="0"/>
              </a:defRPr>
            </a:lvl1pPr>
          </a:lstStyle>
          <a:p>
            <a:r>
              <a:rPr lang="de-DE" dirty="0" err="1"/>
              <a:t>From</a:t>
            </a:r>
            <a:r>
              <a:rPr lang="de-DE" dirty="0"/>
              <a:t> </a:t>
            </a:r>
            <a:r>
              <a:rPr lang="de-DE" dirty="0" err="1"/>
              <a:t>here</a:t>
            </a:r>
            <a:r>
              <a:rPr lang="de-DE" dirty="0"/>
              <a:t> </a:t>
            </a:r>
            <a:r>
              <a:rPr lang="de-DE" dirty="0" err="1"/>
              <a:t>you</a:t>
            </a:r>
            <a:r>
              <a:rPr lang="de-DE" dirty="0"/>
              <a:t> </a:t>
            </a:r>
            <a:r>
              <a:rPr lang="de-DE" dirty="0" err="1"/>
              <a:t>may</a:t>
            </a:r>
            <a:r>
              <a:rPr lang="de-DE" dirty="0"/>
              <a:t> </a:t>
            </a:r>
            <a:r>
              <a:rPr lang="de-DE" dirty="0" err="1"/>
              <a:t>go</a:t>
            </a:r>
            <a:r>
              <a:rPr lang="de-DE" dirty="0"/>
              <a:t> </a:t>
            </a:r>
            <a:r>
              <a:rPr lang="de-DE" dirty="0" err="1"/>
              <a:t>to</a:t>
            </a:r>
            <a:r>
              <a:rPr lang="de-DE" dirty="0"/>
              <a:t> UNPLAB-CorrTraits_Ch-3[</a:t>
            </a:r>
            <a:r>
              <a:rPr lang="de-DE" dirty="0" err="1"/>
              <a:t>IndexSel</a:t>
            </a:r>
            <a:r>
              <a:rPr lang="de-DE" dirty="0"/>
              <a:t>]</a:t>
            </a:r>
          </a:p>
        </p:txBody>
      </p:sp>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24</a:t>
            </a:fld>
            <a:endParaRPr lang="en-GB" sz="2400" dirty="0">
              <a:latin typeface="Arial" panose="020B0604020202020204" pitchFamily="34" charset="0"/>
              <a:cs typeface="Arial" panose="020B0604020202020204" pitchFamily="34" charset="0"/>
            </a:endParaRPr>
          </a:p>
        </p:txBody>
      </p:sp>
      <p:sp>
        <p:nvSpPr>
          <p:cNvPr id="7" name="Textfeld 5"/>
          <p:cNvSpPr txBox="1"/>
          <p:nvPr/>
        </p:nvSpPr>
        <p:spPr>
          <a:xfrm>
            <a:off x="11255602" y="6330255"/>
            <a:ext cx="936398"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US" sz="2400">
                <a:latin typeface="Arial" panose="020B0604020202020204" pitchFamily="34" charset="0"/>
                <a:cs typeface="Arial" panose="020B0604020202020204" pitchFamily="34" charset="0"/>
              </a:rPr>
              <a:pPr algn="ctr"/>
              <a:t>24</a:t>
            </a:fld>
            <a:endParaRPr lang="en-US"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574661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feld 5"/>
          <p:cNvSpPr txBox="1"/>
          <p:nvPr/>
        </p:nvSpPr>
        <p:spPr>
          <a:xfrm>
            <a:off x="11238614" y="6342528"/>
            <a:ext cx="892202"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3</a:t>
            </a:fld>
            <a:endParaRPr lang="en-GB" sz="2400" dirty="0">
              <a:latin typeface="Arial" panose="020B0604020202020204" pitchFamily="34" charset="0"/>
              <a:cs typeface="Arial" panose="020B0604020202020204" pitchFamily="34" charset="0"/>
            </a:endParaRPr>
          </a:p>
        </p:txBody>
      </p:sp>
      <p:sp>
        <p:nvSpPr>
          <p:cNvPr id="3" name="TextBox 2"/>
          <p:cNvSpPr txBox="1"/>
          <p:nvPr/>
        </p:nvSpPr>
        <p:spPr>
          <a:xfrm>
            <a:off x="72000" y="36000"/>
            <a:ext cx="11965353" cy="498598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You already know: Population Genetics, 12 Chapters. Heritability and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6 Chapters. Breeding Method, 13 Chapters. Still awaiting - after ‘Correlated Traits’ -  is Quantitative Genetics, 14 Chapters. </a:t>
            </a:r>
          </a:p>
          <a:p>
            <a:endParaRPr lang="en-GB" dirty="0">
              <a:latin typeface="Arial" panose="020B0604020202020204" pitchFamily="34" charset="0"/>
              <a:cs typeface="Arial" panose="020B0604020202020204" pitchFamily="34" charset="0"/>
            </a:endParaRP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Keywords of this chapter: Phenotypic Correlation vs. Genetic Correlation. </a:t>
            </a:r>
          </a:p>
          <a:p>
            <a:endParaRPr lang="en-GB" dirty="0">
              <a:latin typeface="Arial" panose="020B0604020202020204" pitchFamily="34" charset="0"/>
              <a:cs typeface="Arial" panose="020B0604020202020204" pitchFamily="34" charset="0"/>
            </a:endParaRPr>
          </a:p>
          <a:p>
            <a:endParaRPr lang="de-DE" sz="1200" dirty="0">
              <a:solidFill>
                <a:srgbClr val="FF0000"/>
              </a:solidFill>
              <a:latin typeface="Arial" panose="020B0604020202020204" pitchFamily="34" charset="0"/>
              <a:cs typeface="Arial" panose="020B0604020202020204" pitchFamily="34" charset="0"/>
            </a:endParaRPr>
          </a:p>
          <a:p>
            <a:endParaRPr lang="en-GB" sz="1200" dirty="0">
              <a:solidFill>
                <a:srgbClr val="FF0000"/>
              </a:solidFill>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Algebra as introduced in this chapter: Composition of phenotypic correlation </a:t>
            </a:r>
            <a:r>
              <a:rPr lang="en-GB" dirty="0" err="1">
                <a:latin typeface="Arial" panose="020B0604020202020204" pitchFamily="34" charset="0"/>
                <a:cs typeface="Arial" panose="020B0604020202020204" pitchFamily="34" charset="0"/>
              </a:rPr>
              <a:t>r</a:t>
            </a:r>
            <a:r>
              <a:rPr lang="en-GB" baseline="-25000" dirty="0" err="1">
                <a:latin typeface="Arial" panose="020B0604020202020204" pitchFamily="34" charset="0"/>
                <a:cs typeface="Arial" panose="020B0604020202020204" pitchFamily="34" charset="0"/>
              </a:rPr>
              <a:t>P</a:t>
            </a:r>
            <a:r>
              <a:rPr lang="en-GB" dirty="0">
                <a:latin typeface="Arial" panose="020B0604020202020204" pitchFamily="34" charset="0"/>
                <a:cs typeface="Arial" panose="020B0604020202020204" pitchFamily="34" charset="0"/>
              </a:rPr>
              <a:t>(</a:t>
            </a:r>
            <a:r>
              <a:rPr lang="en-GB" dirty="0" err="1">
                <a:latin typeface="Arial" panose="020B0604020202020204" pitchFamily="34" charset="0"/>
                <a:cs typeface="Arial" panose="020B0604020202020204" pitchFamily="34" charset="0"/>
              </a:rPr>
              <a:t>YxPH</a:t>
            </a:r>
            <a:r>
              <a:rPr lang="en-GB" dirty="0">
                <a:latin typeface="Arial" panose="020B0604020202020204" pitchFamily="34" charset="0"/>
                <a:cs typeface="Arial" panose="020B0604020202020204" pitchFamily="34" charset="0"/>
              </a:rPr>
              <a:t>) between two traits such as Y and PH from the ● genetic correlation </a:t>
            </a:r>
            <a:r>
              <a:rPr lang="en-GB" dirty="0" err="1">
                <a:latin typeface="Arial" panose="020B0604020202020204" pitchFamily="34" charset="0"/>
                <a:cs typeface="Arial" panose="020B0604020202020204" pitchFamily="34" charset="0"/>
              </a:rPr>
              <a:t>r</a:t>
            </a:r>
            <a:r>
              <a:rPr lang="en-GB" baseline="-25000" dirty="0" err="1">
                <a:latin typeface="Arial" panose="020B0604020202020204" pitchFamily="34" charset="0"/>
                <a:cs typeface="Arial" panose="020B0604020202020204" pitchFamily="34" charset="0"/>
              </a:rPr>
              <a:t>G</a:t>
            </a:r>
            <a:r>
              <a:rPr lang="en-GB" dirty="0">
                <a:latin typeface="Arial" panose="020B0604020202020204" pitchFamily="34" charset="0"/>
                <a:cs typeface="Arial" panose="020B0604020202020204" pitchFamily="34" charset="0"/>
              </a:rPr>
              <a:t>, the ● h² values of the two traits, and the ● correlation between the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interactions effects of the two traits. </a:t>
            </a: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a:p>
            <a:endParaRPr lang="en-GB" dirty="0">
              <a:latin typeface="Arial" panose="020B0604020202020204" pitchFamily="34" charset="0"/>
              <a:cs typeface="Arial" panose="020B0604020202020204" pitchFamily="34" charset="0"/>
            </a:endParaRPr>
          </a:p>
        </p:txBody>
      </p:sp>
      <p:graphicFrame>
        <p:nvGraphicFramePr>
          <p:cNvPr id="7" name="Object 6">
            <a:extLst>
              <a:ext uri="{FF2B5EF4-FFF2-40B4-BE49-F238E27FC236}">
                <a16:creationId xmlns:a16="http://schemas.microsoft.com/office/drawing/2014/main" id="{D4AAB19F-A1C3-40E4-972E-8A7CD9439951}"/>
              </a:ext>
            </a:extLst>
          </p:cNvPr>
          <p:cNvGraphicFramePr>
            <a:graphicFrameLocks noChangeAspect="1"/>
          </p:cNvGraphicFramePr>
          <p:nvPr>
            <p:extLst>
              <p:ext uri="{D42A27DB-BD31-4B8C-83A1-F6EECF244321}">
                <p14:modId xmlns:p14="http://schemas.microsoft.com/office/powerpoint/2010/main" val="3113621702"/>
              </p:ext>
            </p:extLst>
          </p:nvPr>
        </p:nvGraphicFramePr>
        <p:xfrm>
          <a:off x="181038" y="3393488"/>
          <a:ext cx="9224477" cy="1964184"/>
        </p:xfrm>
        <a:graphic>
          <a:graphicData uri="http://schemas.openxmlformats.org/presentationml/2006/ole">
            <mc:AlternateContent xmlns:mc="http://schemas.openxmlformats.org/markup-compatibility/2006">
              <mc:Choice xmlns:v="urn:schemas-microsoft-com:vml" Requires="v">
                <p:oleObj spid="_x0000_s27677" name="Document" r:id="rId3" imgW="6114086" imgH="1301790" progId="Word.Document.8">
                  <p:link updateAutomatic="1"/>
                </p:oleObj>
              </mc:Choice>
              <mc:Fallback>
                <p:oleObj name="Document" r:id="rId3" imgW="6114086" imgH="1301790" progId="Word.Document.8">
                  <p:link updateAutomatic="1"/>
                  <p:pic>
                    <p:nvPicPr>
                      <p:cNvPr id="4" name="Object 3">
                        <a:extLst>
                          <a:ext uri="{FF2B5EF4-FFF2-40B4-BE49-F238E27FC236}">
                            <a16:creationId xmlns:a16="http://schemas.microsoft.com/office/drawing/2014/main" id="{08131B4A-0D60-44AE-8354-D71975D436B0}"/>
                          </a:ext>
                        </a:extLst>
                      </p:cNvPr>
                      <p:cNvPicPr/>
                      <p:nvPr/>
                    </p:nvPicPr>
                    <p:blipFill>
                      <a:blip r:embed="rId4"/>
                      <a:stretch>
                        <a:fillRect/>
                      </a:stretch>
                    </p:blipFill>
                    <p:spPr>
                      <a:xfrm>
                        <a:off x="181038" y="3393488"/>
                        <a:ext cx="9224477" cy="1964184"/>
                      </a:xfrm>
                      <a:prstGeom prst="rect">
                        <a:avLst/>
                      </a:prstGeom>
                      <a:noFill/>
                    </p:spPr>
                  </p:pic>
                </p:oleObj>
              </mc:Fallback>
            </mc:AlternateContent>
          </a:graphicData>
        </a:graphic>
      </p:graphicFrame>
    </p:spTree>
    <p:extLst>
      <p:ext uri="{BB962C8B-B14F-4D97-AF65-F5344CB8AC3E}">
        <p14:creationId xmlns:p14="http://schemas.microsoft.com/office/powerpoint/2010/main" val="213081189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734" y="0"/>
            <a:ext cx="6593983" cy="6593983"/>
          </a:xfrm>
          <a:prstGeom prst="rect">
            <a:avLst/>
          </a:prstGeom>
          <a:effectLst>
            <a:outerShdw blurRad="50800" dist="38100" dir="2700000" algn="tl" rotWithShape="0">
              <a:prstClr val="black">
                <a:alpha val="40000"/>
              </a:prstClr>
            </a:outerShdw>
          </a:effectLst>
        </p:spPr>
      </p:pic>
      <p:sp>
        <p:nvSpPr>
          <p:cNvPr id="2" name="TextBox 1"/>
          <p:cNvSpPr txBox="1"/>
          <p:nvPr/>
        </p:nvSpPr>
        <p:spPr>
          <a:xfrm>
            <a:off x="6765701" y="36000"/>
            <a:ext cx="5362799"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Is it possible to compensate for </a:t>
            </a:r>
            <a:r>
              <a:rPr lang="en-GB" sz="2400" dirty="0">
                <a:solidFill>
                  <a:srgbClr val="FF0000"/>
                </a:solidFill>
                <a:latin typeface="Arial" panose="020B0604020202020204" pitchFamily="34" charset="0"/>
                <a:cs typeface="Arial" panose="020B0604020202020204" pitchFamily="34" charset="0"/>
              </a:rPr>
              <a:t>a poor grade in Math </a:t>
            </a:r>
            <a:r>
              <a:rPr lang="en-GB" sz="2400" dirty="0">
                <a:latin typeface="Arial" panose="020B0604020202020204" pitchFamily="34" charset="0"/>
                <a:cs typeface="Arial" panose="020B0604020202020204" pitchFamily="34" charset="0"/>
              </a:rPr>
              <a:t>with a </a:t>
            </a:r>
            <a:r>
              <a:rPr lang="en-GB" sz="2400" dirty="0">
                <a:solidFill>
                  <a:srgbClr val="0000FF"/>
                </a:solidFill>
                <a:latin typeface="Arial" panose="020B0604020202020204" pitchFamily="34" charset="0"/>
                <a:cs typeface="Arial" panose="020B0604020202020204" pitchFamily="34" charset="0"/>
              </a:rPr>
              <a:t>good grade in Sports</a:t>
            </a:r>
            <a:r>
              <a:rPr lang="en-GB" sz="2400" dirty="0">
                <a:latin typeface="Arial" panose="020B0604020202020204" pitchFamily="34" charset="0"/>
                <a:cs typeface="Arial" panose="020B0604020202020204" pitchFamily="34" charset="0"/>
              </a:rPr>
              <a:t>? </a:t>
            </a:r>
          </a:p>
        </p:txBody>
      </p:sp>
      <p:sp>
        <p:nvSpPr>
          <p:cNvPr id="6" name="TextBox 5"/>
          <p:cNvSpPr txBox="1"/>
          <p:nvPr/>
        </p:nvSpPr>
        <p:spPr>
          <a:xfrm>
            <a:off x="6773944" y="1890638"/>
            <a:ext cx="5346312" cy="470898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As here, so too in the development and marketing of new varieties of arable crops ...  you can rarely have ‘everything’, and varieties with the highest yield are rarely those with the best resistance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best quality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and</a:t>
            </a:r>
            <a:r>
              <a:rPr lang="en-GB" dirty="0">
                <a:latin typeface="Arial" panose="020B0604020202020204" pitchFamily="34" charset="0"/>
                <a:cs typeface="Arial" panose="020B0604020202020204" pitchFamily="34" charset="0"/>
              </a:rPr>
              <a:t> highest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farmer acceptance </a:t>
            </a:r>
            <a:r>
              <a:rPr lang="en-GB" dirty="0">
                <a:latin typeface="Arial" panose="020B0604020202020204" pitchFamily="34" charset="0"/>
                <a:cs typeface="Arial" panose="020B0604020202020204" pitchFamily="34" charset="0"/>
              </a:rPr>
              <a:t>and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easiest</a:t>
            </a:r>
            <a:r>
              <a:rPr lang="en-GB" dirty="0">
                <a:latin typeface="Arial" panose="020B0604020202020204" pitchFamily="34" charset="0"/>
                <a:cs typeface="Arial" panose="020B0604020202020204" pitchFamily="34" charset="0"/>
              </a:rPr>
              <a:t> to multiply and giving best </a:t>
            </a:r>
            <a:r>
              <a:rPr lang="en-GB"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seed quality</a:t>
            </a:r>
            <a:r>
              <a:rPr lang="en-GB" dirty="0">
                <a:latin typeface="Arial" panose="020B0604020202020204" pitchFamily="34" charset="0"/>
                <a:cs typeface="Arial" panose="020B0604020202020204" pitchFamily="34" charset="0"/>
              </a:rPr>
              <a:t>.</a:t>
            </a:r>
            <a:endParaRPr lang="en-GB" sz="1200" dirty="0">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a:p>
            <a:endParaRPr lang="en-GB" sz="1200"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addition, the different features are often un-favourably correlated, for example, yield is often un-favourably correlated with quality (elite baking wheat typically has a lower grain yield than low-baking feed wheat). A default approach to this problem is to calculate an index in which the characters are included with appropriate weights, to focus on the so-called </a:t>
            </a:r>
            <a:r>
              <a:rPr lang="en-GB" i="1" dirty="0" err="1">
                <a:solidFill>
                  <a:srgbClr val="0000FF"/>
                </a:solidFill>
                <a:latin typeface="Arial" panose="020B0604020202020204" pitchFamily="34" charset="0"/>
                <a:cs typeface="Arial" panose="020B0604020202020204" pitchFamily="34" charset="0"/>
              </a:rPr>
              <a:t>Korrelations-Brecher</a:t>
            </a:r>
            <a:r>
              <a:rPr lang="en-GB" dirty="0">
                <a:latin typeface="Arial" panose="020B0604020202020204" pitchFamily="34" charset="0"/>
                <a:cs typeface="Arial" panose="020B0604020202020204" pitchFamily="34" charset="0"/>
              </a:rPr>
              <a:t>  (‘correlation-breakers’, outliers of correlation). </a:t>
            </a:r>
          </a:p>
          <a:p>
            <a:r>
              <a:rPr lang="en-GB" dirty="0">
                <a:latin typeface="Arial" panose="020B0604020202020204" pitchFamily="34" charset="0"/>
                <a:cs typeface="Arial" panose="020B0604020202020204" pitchFamily="34" charset="0"/>
              </a:rPr>
              <a:t>https://s.gwdg.de/JYTwvv</a:t>
            </a:r>
          </a:p>
        </p:txBody>
      </p:sp>
      <p:sp>
        <p:nvSpPr>
          <p:cNvPr id="3"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4</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1952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22966" y="1614805"/>
            <a:ext cx="3459924" cy="2464536"/>
          </a:xfrm>
          <a:prstGeom prst="rect">
            <a:avLst/>
          </a:prstGeom>
          <a:noFill/>
          <a:ln>
            <a:noFill/>
          </a:ln>
          <a:effectLst>
            <a:outerShdw blurRad="50800" dist="38100" dir="2700000" algn="tl" rotWithShape="0">
              <a:prstClr val="black">
                <a:alpha val="40000"/>
              </a:prstClr>
            </a:outerShdw>
          </a:effectLst>
        </p:spPr>
      </p:pic>
      <p:pic>
        <p:nvPicPr>
          <p:cNvPr id="3"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966" y="4134177"/>
            <a:ext cx="3459924" cy="2228392"/>
          </a:xfrm>
          <a:prstGeom prst="rect">
            <a:avLst/>
          </a:prstGeom>
          <a:noFill/>
          <a:ln>
            <a:noFill/>
          </a:ln>
          <a:effectLst>
            <a:outerShdw dist="35921" dir="2700000" algn="ctr" rotWithShape="0">
              <a:schemeClr val="bg2"/>
            </a:outerShdw>
          </a:effectLst>
        </p:spPr>
      </p:pic>
      <p:sp>
        <p:nvSpPr>
          <p:cNvPr id="4" name="TextBox 3"/>
          <p:cNvSpPr txBox="1"/>
          <p:nvPr/>
        </p:nvSpPr>
        <p:spPr>
          <a:xfrm>
            <a:off x="3796589" y="117693"/>
            <a:ext cx="8339327" cy="655564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Indirect Selection (cf.  UNPLAB-Indirect_Ch-1[Correlated Gain]) includes a transition to the current topic: </a:t>
            </a:r>
            <a:r>
              <a:rPr lang="en-GB" dirty="0">
                <a:solidFill>
                  <a:srgbClr val="C00000"/>
                </a:solidFill>
                <a:latin typeface="Arial" panose="020B0604020202020204" pitchFamily="34" charset="0"/>
                <a:ea typeface="Times New Roman" panose="02020603050405020304" pitchFamily="18" charset="0"/>
                <a:cs typeface="Arial" panose="020B0604020202020204" pitchFamily="34" charset="0"/>
              </a:rPr>
              <a:t>Index Selection</a:t>
            </a:r>
            <a:r>
              <a:rPr lang="en-GB" dirty="0">
                <a:latin typeface="Arial" panose="020B0604020202020204" pitchFamily="34" charset="0"/>
                <a:ea typeface="Times New Roman" panose="02020603050405020304" pitchFamily="18" charset="0"/>
                <a:cs typeface="Arial" panose="020B0604020202020204" pitchFamily="34" charset="0"/>
              </a:rPr>
              <a:t>.</a:t>
            </a:r>
            <a:endParaRPr lang="en-GB"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sz="1200" dirty="0">
                <a:latin typeface="Arial" panose="020B0604020202020204" pitchFamily="34" charset="0"/>
                <a:ea typeface="Times New Roman" panose="02020603050405020304" pitchFamily="18" charset="0"/>
                <a:cs typeface="Arial" panose="020B0604020202020204" pitchFamily="34" charset="0"/>
              </a:rPr>
              <a:t> </a:t>
            </a: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Indirect Selection means: We select on a trait such as Trait X and study the correlated, indirect change of Trait </a:t>
            </a:r>
            <a:r>
              <a:rPr lang="en-GB" dirty="0">
                <a:solidFill>
                  <a:srgbClr val="0000FF"/>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Watch out, selection is </a:t>
            </a:r>
            <a:r>
              <a:rPr lang="en-GB"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only</a:t>
            </a:r>
            <a:r>
              <a:rPr lang="en-GB" dirty="0">
                <a:latin typeface="Arial" panose="020B0604020202020204" pitchFamily="34" charset="0"/>
                <a:ea typeface="Times New Roman" panose="02020603050405020304" pitchFamily="18" charset="0"/>
                <a:cs typeface="Arial" panose="020B0604020202020204" pitchFamily="34" charset="0"/>
              </a:rPr>
              <a:t> on trait X and Trait </a:t>
            </a:r>
            <a:r>
              <a:rPr lang="en-GB" dirty="0">
                <a:solidFill>
                  <a:srgbClr val="0000FF"/>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is ignored, it is not participating in our selection decision.</a:t>
            </a:r>
            <a:endParaRPr lang="en-GB"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de-DE"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Take an example. Trait </a:t>
            </a:r>
            <a:r>
              <a:rPr lang="en-GB" dirty="0">
                <a:solidFill>
                  <a:srgbClr val="0000FF"/>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Y is Winter Hardiness</a:t>
            </a:r>
            <a:r>
              <a:rPr lang="en-GB" dirty="0">
                <a:latin typeface="Arial" panose="020B0604020202020204" pitchFamily="34" charset="0"/>
                <a:ea typeface="Times New Roman" panose="02020603050405020304" pitchFamily="18" charset="0"/>
                <a:cs typeface="Arial" panose="020B0604020202020204" pitchFamily="34" charset="0"/>
              </a:rPr>
              <a:t>, and Trait </a:t>
            </a:r>
            <a:r>
              <a:rPr lang="en-GB" dirty="0">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X is Plant Height </a:t>
            </a:r>
            <a:r>
              <a:rPr lang="en-GB" dirty="0">
                <a:latin typeface="Arial" panose="020B0604020202020204" pitchFamily="34" charset="0"/>
                <a:ea typeface="Times New Roman" panose="02020603050405020304" pitchFamily="18" charset="0"/>
                <a:cs typeface="Arial" panose="020B0604020202020204" pitchFamily="34" charset="0"/>
              </a:rPr>
              <a:t>in juvenile stage in late autumn. There is a negative correlation between this specific height and winter hardiness (say, r=-0.71; R²=0.50). Types which are stunted before-winter, which slowly gain plant height and which are rather ducking before the coming winter, such types tend to show somewhat higher winter hardiness. Now, in your field trial across several sites, </a:t>
            </a:r>
            <a:r>
              <a:rPr lang="en-GB" dirty="0">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only one site</a:t>
            </a:r>
            <a:r>
              <a:rPr lang="en-GB" dirty="0">
                <a:latin typeface="Arial" panose="020B0604020202020204" pitchFamily="34" charset="0"/>
                <a:ea typeface="Times New Roman" panose="02020603050405020304" pitchFamily="18" charset="0"/>
                <a:cs typeface="Arial" panose="020B0604020202020204" pitchFamily="34" charset="0"/>
              </a:rPr>
              <a:t> (light soil dry site) showed some winter kill (data on winter-hardiness resulted there; however, that data is not truly representative of the Target Area of Marketing). So your data on winter hardiness is relatively poor, such as h² = 0.1; but data for plant height at juvenile stage in late autumn was fine, you assessed this trait at each site, heritability may be such as h²=0.9. You would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select for short types.</a:t>
            </a:r>
            <a:endParaRPr lang="de-DE"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de-DE"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If you ignore the doubtful results on winter hardiness </a:t>
            </a:r>
            <a:r>
              <a:rPr lang="en-GB" dirty="0">
                <a:solidFill>
                  <a:srgbClr val="0000FF"/>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then you select solely on plant height </a:t>
            </a:r>
            <a:r>
              <a:rPr lang="en-GB"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X</a:t>
            </a:r>
            <a:r>
              <a:rPr lang="en-GB" dirty="0">
                <a:latin typeface="Arial" panose="020B0604020202020204" pitchFamily="34" charset="0"/>
                <a:ea typeface="Times New Roman" panose="02020603050405020304" pitchFamily="18" charset="0"/>
                <a:cs typeface="Arial" panose="020B0604020202020204" pitchFamily="34" charset="0"/>
              </a:rPr>
              <a:t>.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All weight </a:t>
            </a:r>
            <a:r>
              <a:rPr lang="en-GB" dirty="0">
                <a:latin typeface="Arial" panose="020B0604020202020204" pitchFamily="34" charset="0"/>
                <a:ea typeface="Times New Roman" panose="02020603050405020304" pitchFamily="18" charset="0"/>
                <a:cs typeface="Arial" panose="020B0604020202020204" pitchFamily="34" charset="0"/>
              </a:rPr>
              <a:t>is on this trait (Trait </a:t>
            </a:r>
            <a:r>
              <a:rPr lang="en-GB"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X</a:t>
            </a:r>
            <a:r>
              <a:rPr lang="en-GB" dirty="0">
                <a:latin typeface="Arial" panose="020B0604020202020204" pitchFamily="34" charset="0"/>
                <a:ea typeface="Times New Roman" panose="02020603050405020304" pitchFamily="18" charset="0"/>
                <a:cs typeface="Arial" panose="020B0604020202020204" pitchFamily="34" charset="0"/>
              </a:rPr>
              <a:t>, </a:t>
            </a:r>
            <a:r>
              <a:rPr lang="en-GB" dirty="0">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Plant Height</a:t>
            </a:r>
            <a:r>
              <a:rPr lang="en-GB" dirty="0">
                <a:latin typeface="Arial" panose="020B0604020202020204" pitchFamily="34" charset="0"/>
                <a:ea typeface="Times New Roman" panose="02020603050405020304" pitchFamily="18" charset="0"/>
                <a:cs typeface="Arial" panose="020B0604020202020204" pitchFamily="34" charset="0"/>
              </a:rPr>
              <a:t>). </a:t>
            </a: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 </a:t>
            </a: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Next page: Compare this setting (1) phrased as Indirect Selection with </a:t>
            </a:r>
            <a:br>
              <a:rPr lang="en-GB" dirty="0">
                <a:latin typeface="Arial" panose="020B0604020202020204" pitchFamily="34" charset="0"/>
                <a:ea typeface="Times New Roman" panose="02020603050405020304" pitchFamily="18" charset="0"/>
                <a:cs typeface="Arial" panose="020B0604020202020204" pitchFamily="34" charset="0"/>
              </a:rPr>
            </a:br>
            <a:r>
              <a:rPr lang="en-GB" dirty="0">
                <a:latin typeface="Arial" panose="020B0604020202020204" pitchFamily="34" charset="0"/>
                <a:ea typeface="Times New Roman" panose="02020603050405020304" pitchFamily="18" charset="0"/>
                <a:cs typeface="Arial" panose="020B0604020202020204" pitchFamily="34" charset="0"/>
              </a:rPr>
              <a:t>(2) as </a:t>
            </a:r>
            <a:r>
              <a:rPr lang="en-GB" dirty="0">
                <a:solidFill>
                  <a:srgbClr val="C00000"/>
                </a:solidFill>
                <a:latin typeface="Arial" panose="020B0604020202020204" pitchFamily="34" charset="0"/>
                <a:ea typeface="Times New Roman" panose="02020603050405020304" pitchFamily="18" charset="0"/>
                <a:cs typeface="Arial" panose="020B0604020202020204" pitchFamily="34" charset="0"/>
              </a:rPr>
              <a:t>Index Selection </a:t>
            </a:r>
            <a:r>
              <a:rPr lang="en-GB" dirty="0">
                <a:latin typeface="Arial" panose="020B0604020202020204" pitchFamily="34" charset="0"/>
                <a:ea typeface="Times New Roman" panose="02020603050405020304" pitchFamily="18" charset="0"/>
                <a:cs typeface="Arial" panose="020B0604020202020204" pitchFamily="34" charset="0"/>
              </a:rPr>
              <a:t>(Optimum-Index: cf. ISBN </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978-0-367-23571-0). </a:t>
            </a:r>
            <a:endParaRPr lang="en-GB" dirty="0">
              <a:latin typeface="Arial" panose="020B0604020202020204" pitchFamily="34" charset="0"/>
              <a:cs typeface="Arial" panose="020B0604020202020204" pitchFamily="34" charset="0"/>
            </a:endParaRPr>
          </a:p>
        </p:txBody>
      </p:sp>
      <p:sp>
        <p:nvSpPr>
          <p:cNvPr id="15" name="TextBox 14"/>
          <p:cNvSpPr txBox="1"/>
          <p:nvPr/>
        </p:nvSpPr>
        <p:spPr>
          <a:xfrm>
            <a:off x="122966" y="6094239"/>
            <a:ext cx="345992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Much </a:t>
            </a:r>
            <a:r>
              <a:rPr lang="de-DE" dirty="0" err="1">
                <a:latin typeface="Arial" panose="020B0604020202020204" pitchFamily="34" charset="0"/>
                <a:cs typeface="Arial" panose="020B0604020202020204" pitchFamily="34" charset="0"/>
              </a:rPr>
              <a:t>winter</a:t>
            </a:r>
            <a:r>
              <a:rPr lang="de-DE" dirty="0">
                <a:latin typeface="Arial" panose="020B0604020202020204" pitchFamily="34" charset="0"/>
                <a:cs typeface="Arial" panose="020B0604020202020204" pitchFamily="34" charset="0"/>
              </a:rPr>
              <a:t> kill in </a:t>
            </a:r>
            <a:r>
              <a:rPr lang="de-DE" dirty="0" err="1">
                <a:latin typeface="Arial" panose="020B0604020202020204" pitchFamily="34" charset="0"/>
                <a:cs typeface="Arial" panose="020B0604020202020204" pitchFamily="34" charset="0"/>
              </a:rPr>
              <a:t>winter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faba</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beans</a:t>
            </a:r>
            <a:r>
              <a:rPr lang="de-DE" dirty="0">
                <a:latin typeface="Arial" panose="020B0604020202020204" pitchFamily="34" charset="0"/>
                <a:cs typeface="Arial" panose="020B0604020202020204" pitchFamily="34" charset="0"/>
              </a:rPr>
              <a:t> © WL</a:t>
            </a:r>
            <a:endParaRPr lang="en-GB" dirty="0">
              <a:latin typeface="Arial" panose="020B0604020202020204" pitchFamily="34" charset="0"/>
              <a:cs typeface="Arial" panose="020B0604020202020204" pitchFamily="34" charset="0"/>
            </a:endParaRPr>
          </a:p>
        </p:txBody>
      </p:sp>
      <p:sp>
        <p:nvSpPr>
          <p:cNvPr id="12" name="TextBox 11"/>
          <p:cNvSpPr txBox="1"/>
          <p:nvPr/>
        </p:nvSpPr>
        <p:spPr>
          <a:xfrm>
            <a:off x="122966" y="117693"/>
            <a:ext cx="3509234"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Transition </a:t>
            </a:r>
            <a:r>
              <a:rPr lang="de-DE" sz="2400" dirty="0" err="1">
                <a:latin typeface="Arial" panose="020B0604020202020204" pitchFamily="34" charset="0"/>
                <a:cs typeface="Arial" panose="020B0604020202020204" pitchFamily="34" charset="0"/>
              </a:rPr>
              <a:t>from</a:t>
            </a:r>
            <a:r>
              <a:rPr lang="de-DE" sz="2400" dirty="0">
                <a:latin typeface="Arial" panose="020B0604020202020204" pitchFamily="34" charset="0"/>
                <a:cs typeface="Arial" panose="020B0604020202020204" pitchFamily="34" charset="0"/>
              </a:rPr>
              <a:t>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Indirect</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Selection</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to</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 </a:t>
            </a:r>
            <a:r>
              <a:rPr lang="de-DE" sz="2400" dirty="0">
                <a:solidFill>
                  <a:srgbClr val="C00000"/>
                </a:solidFill>
                <a:latin typeface="Arial" panose="020B0604020202020204" pitchFamily="34" charset="0"/>
                <a:cs typeface="Arial" panose="020B0604020202020204" pitchFamily="34" charset="0"/>
              </a:rPr>
              <a:t>Index </a:t>
            </a:r>
            <a:r>
              <a:rPr lang="de-DE" sz="2400" dirty="0" err="1">
                <a:solidFill>
                  <a:srgbClr val="C00000"/>
                </a:solidFill>
                <a:latin typeface="Arial" panose="020B0604020202020204" pitchFamily="34" charset="0"/>
                <a:cs typeface="Arial" panose="020B0604020202020204" pitchFamily="34" charset="0"/>
              </a:rPr>
              <a:t>Selection</a:t>
            </a:r>
            <a:endParaRPr lang="en-GB" sz="2400" dirty="0">
              <a:solidFill>
                <a:srgbClr val="C00000"/>
              </a:solidFill>
              <a:latin typeface="Arial" panose="020B0604020202020204" pitchFamily="34" charset="0"/>
              <a:cs typeface="Arial" panose="020B0604020202020204" pitchFamily="34" charset="0"/>
            </a:endParaRPr>
          </a:p>
        </p:txBody>
      </p:sp>
      <p:sp>
        <p:nvSpPr>
          <p:cNvPr id="7"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5</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362212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796588" y="47218"/>
            <a:ext cx="8213159" cy="2370757"/>
          </a:xfrm>
          <a:prstGeom prst="rect">
            <a:avLst/>
          </a:prstGeom>
          <a:solidFill>
            <a:srgbClr val="CDFFC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p:cNvSpPr/>
          <p:nvPr/>
        </p:nvSpPr>
        <p:spPr>
          <a:xfrm>
            <a:off x="3796587" y="2495659"/>
            <a:ext cx="8213159" cy="2891760"/>
          </a:xfrm>
          <a:prstGeom prst="rect">
            <a:avLst/>
          </a:prstGeom>
          <a:solidFill>
            <a:srgbClr val="FFD5DD"/>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mc:AlternateContent xmlns:mc="http://schemas.openxmlformats.org/markup-compatibility/2006" xmlns:a14="http://schemas.microsoft.com/office/drawing/2010/main">
        <mc:Choice Requires="a14">
          <p:sp>
            <p:nvSpPr>
              <p:cNvPr id="4" name="TextBox 3"/>
              <p:cNvSpPr txBox="1"/>
              <p:nvPr/>
            </p:nvSpPr>
            <p:spPr>
              <a:xfrm>
                <a:off x="3796590" y="36000"/>
                <a:ext cx="8319210" cy="6716839"/>
              </a:xfrm>
              <a:prstGeom prst="rect">
                <a:avLst/>
              </a:prstGeom>
              <a:noFill/>
              <a:ln>
                <a:noFill/>
              </a:ln>
              <a:effectLst/>
            </p:spPr>
            <p:txBody>
              <a:bodyPr wrap="square" rtlCol="0">
                <a:spAutoFit/>
              </a:bodyPr>
              <a:lstStyle/>
              <a:p>
                <a:pPr>
                  <a:spcAft>
                    <a:spcPts val="0"/>
                  </a:spcAft>
                </a:pPr>
                <a:r>
                  <a:rPr lang="en-GB" dirty="0">
                    <a:solidFill>
                      <a:srgbClr val="2A54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I</a:t>
                </a:r>
                <a:r>
                  <a:rPr lang="en-GB" dirty="0">
                    <a:solidFill>
                      <a:srgbClr val="2A5400"/>
                    </a:solidFill>
                    <a:latin typeface="Arial" panose="020B0604020202020204" pitchFamily="34" charset="0"/>
                    <a:ea typeface="Times New Roman" panose="02020603050405020304" pitchFamily="18" charset="0"/>
                    <a:cs typeface="Arial" panose="020B0604020202020204" pitchFamily="34" charset="0"/>
                  </a:rPr>
                  <a:t>ndirect (</a:t>
                </a:r>
                <a:r>
                  <a:rPr lang="en-GB" dirty="0">
                    <a:solidFill>
                      <a:srgbClr val="2A54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C</a:t>
                </a:r>
                <a:r>
                  <a:rPr lang="en-GB" dirty="0">
                    <a:solidFill>
                      <a:srgbClr val="2A5400"/>
                    </a:solidFill>
                    <a:latin typeface="Arial" panose="020B0604020202020204" pitchFamily="34" charset="0"/>
                    <a:ea typeface="Times New Roman" panose="02020603050405020304" pitchFamily="18" charset="0"/>
                    <a:cs typeface="Arial" panose="020B0604020202020204" pitchFamily="34" charset="0"/>
                  </a:rPr>
                  <a:t>orrelated) </a:t>
                </a:r>
                <a:r>
                  <a:rPr lang="en-GB" dirty="0">
                    <a:solidFill>
                      <a:srgbClr val="2A54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R</a:t>
                </a:r>
                <a:r>
                  <a:rPr lang="en-GB" dirty="0">
                    <a:solidFill>
                      <a:srgbClr val="2A5400"/>
                    </a:solidFill>
                    <a:latin typeface="Arial" panose="020B0604020202020204" pitchFamily="34" charset="0"/>
                    <a:ea typeface="Times New Roman" panose="02020603050405020304" pitchFamily="18" charset="0"/>
                    <a:cs typeface="Arial" panose="020B0604020202020204" pitchFamily="34" charset="0"/>
                  </a:rPr>
                  <a:t>esponse </a:t>
                </a:r>
                <a:r>
                  <a:rPr lang="en-GB" dirty="0">
                    <a:latin typeface="Arial" panose="020B0604020202020204" pitchFamily="34" charset="0"/>
                    <a:ea typeface="Times New Roman" panose="02020603050405020304" pitchFamily="18" charset="0"/>
                    <a:cs typeface="Arial" panose="020B0604020202020204" pitchFamily="34" charset="0"/>
                  </a:rPr>
                  <a:t>is predicted as (</a:t>
                </a:r>
                <a:r>
                  <a:rPr lang="en-GB" i="1" dirty="0">
                    <a:latin typeface="Arial" panose="020B0604020202020204" pitchFamily="34" charset="0"/>
                    <a:ea typeface="Times New Roman" panose="02020603050405020304" pitchFamily="18" charset="0"/>
                    <a:cs typeface="Arial" panose="020B0604020202020204" pitchFamily="34" charset="0"/>
                  </a:rPr>
                  <a:t>cf.</a:t>
                </a:r>
                <a:r>
                  <a:rPr lang="en-GB" dirty="0">
                    <a:latin typeface="Arial" panose="020B0604020202020204" pitchFamily="34" charset="0"/>
                    <a:ea typeface="Times New Roman" panose="02020603050405020304" pitchFamily="18" charset="0"/>
                    <a:cs typeface="Arial" panose="020B0604020202020204" pitchFamily="34" charset="0"/>
                  </a:rPr>
                  <a:t> UNPLAB-CorrTraits_Ch-2):</a:t>
                </a:r>
              </a:p>
              <a:p>
                <a:pPr>
                  <a:spcAft>
                    <a:spcPts val="0"/>
                  </a:spcAft>
                </a:pPr>
                <a14:m>
                  <m:oMath xmlns:m="http://schemas.openxmlformats.org/officeDocument/2006/math">
                    <m:sSub>
                      <m:sSubPr>
                        <m:ctrlPr>
                          <a:rPr lang="en-GB" sz="21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sSubPr>
                      <m:e>
                        <m:r>
                          <m:rPr>
                            <m:sty m:val="p"/>
                          </m:rPr>
                          <a:rPr lang="en-GB" sz="2100">
                            <a:solidFill>
                              <a:srgbClr val="000000"/>
                            </a:solidFill>
                            <a:effectLst>
                              <a:outerShdw blurRad="50800" dist="38100" dir="2700000" algn="tl">
                                <a:srgbClr val="000000">
                                  <a:alpha val="40000"/>
                                </a:srgbClr>
                              </a:outerShdw>
                            </a:effectLst>
                            <a:latin typeface="Cambria Math" panose="02040503050406030204" pitchFamily="18" charset="0"/>
                            <a:ea typeface="Times New Roman" panose="02020603050405020304" pitchFamily="18" charset="0"/>
                            <a:cs typeface="Arial" panose="020B0604020202020204" pitchFamily="34" charset="0"/>
                          </a:rPr>
                          <m:t>CR</m:t>
                        </m:r>
                      </m:e>
                      <m:sub>
                        <m:r>
                          <m:rPr>
                            <m:sty m:val="p"/>
                          </m:rPr>
                          <a:rPr lang="en-GB" sz="2100">
                            <a:solidFill>
                              <a:srgbClr val="0000FF"/>
                            </a:solidFill>
                            <a:effectLst/>
                            <a:latin typeface="Cambria Math" panose="02040503050406030204" pitchFamily="18" charset="0"/>
                            <a:ea typeface="Times New Roman" panose="02020603050405020304" pitchFamily="18" charset="0"/>
                            <a:cs typeface="Arial" panose="020B0604020202020204" pitchFamily="34" charset="0"/>
                          </a:rPr>
                          <m:t>Y</m:t>
                        </m:r>
                      </m:sub>
                    </m:sSub>
                    <m:r>
                      <a:rPr lang="en-GB" sz="210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m:t>
                    </m:r>
                    <m:r>
                      <m:rPr>
                        <m:sty m:val="p"/>
                      </m:rPr>
                      <a:rPr lang="en-GB" sz="210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i</m:t>
                    </m:r>
                    <m:r>
                      <a:rPr lang="en-GB" sz="210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sSub>
                      <m:sSubPr>
                        <m:ctrlPr>
                          <a:rPr lang="en-GB" sz="21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sSubPr>
                      <m:e>
                        <m:r>
                          <m:rPr>
                            <m:sty m:val="p"/>
                          </m:rPr>
                          <a:rPr lang="en-GB" sz="210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h</m:t>
                        </m:r>
                      </m:e>
                      <m:sub>
                        <m:r>
                          <m:rPr>
                            <m:sty m:val="p"/>
                          </m:rPr>
                          <a:rPr lang="en-GB" sz="210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X</m:t>
                        </m:r>
                      </m:sub>
                    </m:sSub>
                    <m:r>
                      <a:rPr lang="en-GB" sz="210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 </m:t>
                    </m:r>
                    <m:sSub>
                      <m:sSubPr>
                        <m:ctrlPr>
                          <a:rPr lang="en-GB" sz="2100" i="1">
                            <a:solidFill>
                              <a:srgbClr val="000000"/>
                            </a:solidFill>
                            <a:effectLst/>
                            <a:highlight>
                              <a:srgbClr val="C0C0C0"/>
                            </a:highlight>
                            <a:latin typeface="Cambria Math" panose="02040503050406030204" pitchFamily="18" charset="0"/>
                            <a:ea typeface="Times New Roman" panose="02020603050405020304" pitchFamily="18" charset="0"/>
                            <a:cs typeface="Arial" panose="020B0604020202020204" pitchFamily="34" charset="0"/>
                          </a:rPr>
                        </m:ctrlPr>
                      </m:sSubPr>
                      <m:e>
                        <m:r>
                          <m:rPr>
                            <m:sty m:val="p"/>
                          </m:rPr>
                          <a:rPr lang="en-GB" sz="2100">
                            <a:solidFill>
                              <a:srgbClr val="000000"/>
                            </a:solidFill>
                            <a:effectLst/>
                            <a:highlight>
                              <a:srgbClr val="C0C0C0"/>
                            </a:highlight>
                            <a:latin typeface="Cambria Math" panose="02040503050406030204" pitchFamily="18" charset="0"/>
                            <a:ea typeface="Times New Roman" panose="02020603050405020304" pitchFamily="18" charset="0"/>
                            <a:cs typeface="Arial" panose="020B0604020202020204" pitchFamily="34" charset="0"/>
                          </a:rPr>
                          <m:t>r</m:t>
                        </m:r>
                      </m:e>
                      <m:sub>
                        <m:r>
                          <m:rPr>
                            <m:sty m:val="p"/>
                          </m:rPr>
                          <a:rPr lang="en-GB" sz="2100">
                            <a:solidFill>
                              <a:srgbClr val="000000"/>
                            </a:solidFill>
                            <a:effectLst/>
                            <a:highlight>
                              <a:srgbClr val="C0C0C0"/>
                            </a:highlight>
                            <a:latin typeface="Cambria Math" panose="02040503050406030204" pitchFamily="18" charset="0"/>
                            <a:ea typeface="Times New Roman" panose="02020603050405020304" pitchFamily="18" charset="0"/>
                            <a:cs typeface="Arial" panose="020B0604020202020204" pitchFamily="34" charset="0"/>
                          </a:rPr>
                          <m:t>G</m:t>
                        </m:r>
                        <m:d>
                          <m:dPr>
                            <m:ctrlPr>
                              <a:rPr lang="en-GB" sz="2100" i="1">
                                <a:solidFill>
                                  <a:srgbClr val="000000"/>
                                </a:solidFill>
                                <a:effectLst/>
                                <a:highlight>
                                  <a:srgbClr val="C0C0C0"/>
                                </a:highlight>
                                <a:latin typeface="Cambria Math" panose="02040503050406030204" pitchFamily="18" charset="0"/>
                                <a:ea typeface="Times New Roman" panose="02020603050405020304" pitchFamily="18" charset="0"/>
                                <a:cs typeface="Arial" panose="020B0604020202020204" pitchFamily="34" charset="0"/>
                              </a:rPr>
                            </m:ctrlPr>
                          </m:dPr>
                          <m:e>
                            <m:r>
                              <m:rPr>
                                <m:sty m:val="p"/>
                              </m:rPr>
                              <a:rPr lang="en-GB" sz="2100">
                                <a:solidFill>
                                  <a:srgbClr val="0000FF"/>
                                </a:solidFill>
                                <a:effectLst>
                                  <a:outerShdw blurRad="50800" dist="38100" dir="2700000" algn="tl">
                                    <a:srgbClr val="000000">
                                      <a:alpha val="40000"/>
                                    </a:srgbClr>
                                  </a:outerShdw>
                                </a:effectLst>
                                <a:highlight>
                                  <a:srgbClr val="C0C0C0"/>
                                </a:highlight>
                                <a:latin typeface="Cambria Math" panose="02040503050406030204" pitchFamily="18" charset="0"/>
                                <a:ea typeface="Times New Roman" panose="02020603050405020304" pitchFamily="18" charset="0"/>
                                <a:cs typeface="Arial" panose="020B0604020202020204" pitchFamily="34" charset="0"/>
                              </a:rPr>
                              <m:t>Y</m:t>
                            </m:r>
                            <m:r>
                              <a:rPr lang="en-GB" sz="2100">
                                <a:solidFill>
                                  <a:srgbClr val="000000"/>
                                </a:solidFill>
                                <a:effectLst/>
                                <a:highlight>
                                  <a:srgbClr val="C0C0C0"/>
                                </a:highlight>
                                <a:latin typeface="Cambria Math" panose="02040503050406030204" pitchFamily="18" charset="0"/>
                                <a:ea typeface="Times New Roman" panose="02020603050405020304" pitchFamily="18" charset="0"/>
                                <a:cs typeface="Arial" panose="020B0604020202020204" pitchFamily="34" charset="0"/>
                              </a:rPr>
                              <m:t>.</m:t>
                            </m:r>
                            <m:r>
                              <m:rPr>
                                <m:sty m:val="p"/>
                              </m:rPr>
                              <a:rPr lang="en-GB" sz="2100">
                                <a:solidFill>
                                  <a:srgbClr val="000000"/>
                                </a:solidFill>
                                <a:effectLst/>
                                <a:highlight>
                                  <a:srgbClr val="C0C0C0"/>
                                </a:highlight>
                                <a:latin typeface="Cambria Math" panose="02040503050406030204" pitchFamily="18" charset="0"/>
                                <a:ea typeface="Times New Roman" panose="02020603050405020304" pitchFamily="18" charset="0"/>
                                <a:cs typeface="Arial" panose="020B0604020202020204" pitchFamily="34" charset="0"/>
                              </a:rPr>
                              <m:t>X</m:t>
                            </m:r>
                          </m:e>
                        </m:d>
                      </m:sub>
                    </m:sSub>
                    <m:sSub>
                      <m:sSubPr>
                        <m:ctrlPr>
                          <a:rPr lang="en-GB" sz="21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sSubPr>
                      <m:e>
                        <m:r>
                          <m:rPr>
                            <m:sty m:val="p"/>
                          </m:rPr>
                          <a:rPr lang="en-GB" sz="210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σ</m:t>
                        </m:r>
                      </m:e>
                      <m:sub>
                        <m:r>
                          <m:rPr>
                            <m:sty m:val="p"/>
                          </m:rPr>
                          <a:rPr lang="en-GB" sz="2100">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t>G</m:t>
                        </m:r>
                        <m:d>
                          <m:dPr>
                            <m:ctrlPr>
                              <a:rPr lang="en-GB" sz="2100" i="1">
                                <a:solidFill>
                                  <a:srgbClr val="000000"/>
                                </a:solidFill>
                                <a:effectLst/>
                                <a:latin typeface="Cambria Math" panose="02040503050406030204" pitchFamily="18" charset="0"/>
                                <a:ea typeface="Times New Roman" panose="02020603050405020304" pitchFamily="18" charset="0"/>
                                <a:cs typeface="Arial" panose="020B0604020202020204" pitchFamily="34" charset="0"/>
                              </a:rPr>
                            </m:ctrlPr>
                          </m:dPr>
                          <m:e>
                            <m:r>
                              <m:rPr>
                                <m:sty m:val="p"/>
                              </m:rPr>
                              <a:rPr lang="en-GB" sz="2100">
                                <a:solidFill>
                                  <a:srgbClr val="0000FF"/>
                                </a:solidFill>
                                <a:effectLst>
                                  <a:outerShdw blurRad="50800" dist="38100" dir="2700000" algn="tl">
                                    <a:srgbClr val="000000">
                                      <a:alpha val="40000"/>
                                    </a:srgbClr>
                                  </a:outerShdw>
                                </a:effectLst>
                                <a:latin typeface="Cambria Math" panose="02040503050406030204" pitchFamily="18" charset="0"/>
                                <a:ea typeface="Times New Roman" panose="02020603050405020304" pitchFamily="18" charset="0"/>
                                <a:cs typeface="Arial" panose="020B0604020202020204" pitchFamily="34" charset="0"/>
                              </a:rPr>
                              <m:t>Y</m:t>
                            </m:r>
                          </m:e>
                        </m:d>
                      </m:sub>
                    </m:sSub>
                  </m:oMath>
                </a14:m>
                <a:r>
                  <a:rPr lang="en-GB" sz="21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a:t>
                </a:r>
                <a:endParaRPr lang="en-GB" sz="2100" dirty="0">
                  <a:effectLst/>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hence: </a:t>
                </a:r>
                <a:endParaRPr lang="en-GB"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CR</a:t>
                </a:r>
                <a:r>
                  <a:rPr lang="en-GB" baseline="-25000"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i</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σ</a:t>
                </a:r>
                <a:r>
                  <a:rPr lang="en-GB" baseline="-25000" dirty="0" err="1">
                    <a:latin typeface="Arial" panose="020B0604020202020204" pitchFamily="34" charset="0"/>
                    <a:ea typeface="Times New Roman" panose="02020603050405020304" pitchFamily="18" charset="0"/>
                    <a:cs typeface="Arial" panose="020B0604020202020204" pitchFamily="34" charset="0"/>
                  </a:rPr>
                  <a:t>G</a:t>
                </a:r>
                <a:r>
                  <a:rPr lang="en-GB" dirty="0">
                    <a:latin typeface="Arial" panose="020B0604020202020204" pitchFamily="34" charset="0"/>
                    <a:ea typeface="Times New Roman" panose="02020603050405020304" pitchFamily="18" charset="0"/>
                    <a:cs typeface="Arial" panose="020B0604020202020204" pitchFamily="34" charset="0"/>
                  </a:rPr>
                  <a:t>(X)/</a:t>
                </a:r>
                <a:r>
                  <a:rPr lang="en-GB" dirty="0" err="1">
                    <a:latin typeface="Arial" panose="020B0604020202020204" pitchFamily="34" charset="0"/>
                    <a:ea typeface="Times New Roman" panose="02020603050405020304" pitchFamily="18" charset="0"/>
                    <a:cs typeface="Arial" panose="020B0604020202020204" pitchFamily="34" charset="0"/>
                  </a:rPr>
                  <a:t>σ</a:t>
                </a:r>
                <a:r>
                  <a:rPr lang="en-GB" baseline="-25000" dirty="0" err="1">
                    <a:latin typeface="Arial" panose="020B0604020202020204" pitchFamily="34" charset="0"/>
                    <a:ea typeface="Times New Roman" panose="02020603050405020304" pitchFamily="18" charset="0"/>
                    <a:cs typeface="Arial" panose="020B0604020202020204" pitchFamily="34" charset="0"/>
                  </a:rPr>
                  <a:t>P</a:t>
                </a:r>
                <a:r>
                  <a:rPr lang="en-GB" dirty="0">
                    <a:latin typeface="Arial" panose="020B0604020202020204" pitchFamily="34" charset="0"/>
                    <a:ea typeface="Times New Roman" panose="02020603050405020304" pitchFamily="18" charset="0"/>
                    <a:cs typeface="Arial" panose="020B0604020202020204" pitchFamily="34" charset="0"/>
                  </a:rPr>
                  <a:t>(X)   ∙   </a:t>
                </a:r>
                <a:r>
                  <a:rPr lang="en-GB" dirty="0" err="1">
                    <a:highlight>
                      <a:srgbClr val="C0C0C0"/>
                    </a:highlight>
                    <a:latin typeface="Arial" panose="020B0604020202020204" pitchFamily="34" charset="0"/>
                    <a:ea typeface="Times New Roman" panose="02020603050405020304" pitchFamily="18" charset="0"/>
                    <a:cs typeface="Arial" panose="020B0604020202020204" pitchFamily="34" charset="0"/>
                  </a:rPr>
                  <a:t>ω</a:t>
                </a:r>
                <a:r>
                  <a:rPr lang="en-GB" baseline="-25000" dirty="0" err="1">
                    <a:highlight>
                      <a:srgbClr val="C0C0C0"/>
                    </a:highlight>
                    <a:latin typeface="Arial" panose="020B0604020202020204" pitchFamily="34" charset="0"/>
                    <a:ea typeface="Times New Roman" panose="02020603050405020304" pitchFamily="18" charset="0"/>
                    <a:cs typeface="Arial" panose="020B0604020202020204" pitchFamily="34" charset="0"/>
                  </a:rPr>
                  <a:t>G</a:t>
                </a:r>
                <a:r>
                  <a:rPr lang="en-GB" dirty="0">
                    <a:highlight>
                      <a:srgbClr val="C0C0C0"/>
                    </a:highlight>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highlight>
                      <a:srgbClr val="C0C0C0"/>
                    </a:highlight>
                    <a:latin typeface="Arial" panose="020B0604020202020204" pitchFamily="34" charset="0"/>
                    <a:ea typeface="Times New Roman" panose="02020603050405020304" pitchFamily="18" charset="0"/>
                    <a:cs typeface="Arial" panose="020B0604020202020204" pitchFamily="34" charset="0"/>
                  </a:rPr>
                  <a:t>Y</a:t>
                </a:r>
                <a:r>
                  <a:rPr lang="en-GB" dirty="0">
                    <a:highlight>
                      <a:srgbClr val="C0C0C0"/>
                    </a:highlight>
                    <a:latin typeface="Arial" panose="020B0604020202020204" pitchFamily="34" charset="0"/>
                    <a:ea typeface="Times New Roman" panose="02020603050405020304" pitchFamily="18" charset="0"/>
                    <a:cs typeface="Arial" panose="020B0604020202020204" pitchFamily="34" charset="0"/>
                  </a:rPr>
                  <a:t>.X) </a:t>
                </a:r>
                <a:r>
                  <a:rPr lang="en-GB" b="1" dirty="0">
                    <a:solidFill>
                      <a:srgbClr val="000000"/>
                    </a:solidFill>
                    <a:effectLst>
                      <a:outerShdw blurRad="50800" dist="38100" dir="2700000" algn="tl">
                        <a:srgbClr val="000000">
                          <a:alpha val="40000"/>
                        </a:srgbClr>
                      </a:outerShdw>
                    </a:effectLst>
                    <a:highlight>
                      <a:srgbClr val="C0C0C0"/>
                    </a:highlight>
                    <a:latin typeface="Arial" panose="020B0604020202020204" pitchFamily="34" charset="0"/>
                    <a:ea typeface="Times New Roman" panose="02020603050405020304" pitchFamily="18" charset="0"/>
                    <a:cs typeface="Arial" panose="020B0604020202020204" pitchFamily="34" charset="0"/>
                  </a:rPr>
                  <a:t>/</a:t>
                </a:r>
                <a:r>
                  <a:rPr lang="en-GB" dirty="0">
                    <a:highlight>
                      <a:srgbClr val="C0C0C0"/>
                    </a:highlight>
                    <a:latin typeface="Arial" panose="020B0604020202020204" pitchFamily="34" charset="0"/>
                    <a:ea typeface="Times New Roman" panose="02020603050405020304" pitchFamily="18" charset="0"/>
                    <a:cs typeface="Arial" panose="020B0604020202020204" pitchFamily="34" charset="0"/>
                  </a:rPr>
                  <a:t> [</a:t>
                </a:r>
                <a:r>
                  <a:rPr lang="en-GB" dirty="0" err="1">
                    <a:highlight>
                      <a:srgbClr val="C0C0C0"/>
                    </a:highlight>
                    <a:latin typeface="Arial" panose="020B0604020202020204" pitchFamily="34" charset="0"/>
                    <a:ea typeface="Times New Roman" panose="02020603050405020304" pitchFamily="18" charset="0"/>
                    <a:cs typeface="Arial" panose="020B0604020202020204" pitchFamily="34" charset="0"/>
                  </a:rPr>
                  <a:t>σ</a:t>
                </a:r>
                <a:r>
                  <a:rPr lang="en-GB" baseline="-25000" dirty="0" err="1">
                    <a:highlight>
                      <a:srgbClr val="C0C0C0"/>
                    </a:highlight>
                    <a:latin typeface="Arial" panose="020B0604020202020204" pitchFamily="34" charset="0"/>
                    <a:ea typeface="Times New Roman" panose="02020603050405020304" pitchFamily="18" charset="0"/>
                    <a:cs typeface="Arial" panose="020B0604020202020204" pitchFamily="34" charset="0"/>
                  </a:rPr>
                  <a:t>G</a:t>
                </a:r>
                <a:r>
                  <a:rPr lang="en-GB" dirty="0">
                    <a:highlight>
                      <a:srgbClr val="C0C0C0"/>
                    </a:highlight>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highlight>
                      <a:srgbClr val="C0C0C0"/>
                    </a:highlight>
                    <a:latin typeface="Arial" panose="020B0604020202020204" pitchFamily="34" charset="0"/>
                    <a:ea typeface="Times New Roman" panose="02020603050405020304" pitchFamily="18" charset="0"/>
                    <a:cs typeface="Arial" panose="020B0604020202020204" pitchFamily="34" charset="0"/>
                  </a:rPr>
                  <a:t>Y</a:t>
                </a:r>
                <a:r>
                  <a:rPr lang="en-GB" dirty="0">
                    <a:highlight>
                      <a:srgbClr val="C0C0C0"/>
                    </a:highlight>
                    <a:latin typeface="Arial" panose="020B0604020202020204" pitchFamily="34" charset="0"/>
                    <a:ea typeface="Times New Roman" panose="02020603050405020304" pitchFamily="18" charset="0"/>
                    <a:cs typeface="Arial" panose="020B0604020202020204" pitchFamily="34" charset="0"/>
                  </a:rPr>
                  <a:t>) ∙  </a:t>
                </a:r>
                <a:r>
                  <a:rPr lang="en-GB" dirty="0" err="1">
                    <a:highlight>
                      <a:srgbClr val="C0C0C0"/>
                    </a:highlight>
                    <a:latin typeface="Arial" panose="020B0604020202020204" pitchFamily="34" charset="0"/>
                    <a:ea typeface="Times New Roman" panose="02020603050405020304" pitchFamily="18" charset="0"/>
                    <a:cs typeface="Arial" panose="020B0604020202020204" pitchFamily="34" charset="0"/>
                  </a:rPr>
                  <a:t>σ</a:t>
                </a:r>
                <a:r>
                  <a:rPr lang="en-GB" baseline="-25000" dirty="0" err="1">
                    <a:highlight>
                      <a:srgbClr val="C0C0C0"/>
                    </a:highlight>
                    <a:latin typeface="Arial" panose="020B0604020202020204" pitchFamily="34" charset="0"/>
                    <a:ea typeface="Times New Roman" panose="02020603050405020304" pitchFamily="18" charset="0"/>
                    <a:cs typeface="Arial" panose="020B0604020202020204" pitchFamily="34" charset="0"/>
                  </a:rPr>
                  <a:t>G</a:t>
                </a:r>
                <a:r>
                  <a:rPr lang="en-GB" dirty="0">
                    <a:highlight>
                      <a:srgbClr val="C0C0C0"/>
                    </a:highlight>
                    <a:latin typeface="Arial" panose="020B0604020202020204" pitchFamily="34" charset="0"/>
                    <a:ea typeface="Times New Roman" panose="02020603050405020304" pitchFamily="18" charset="0"/>
                    <a:cs typeface="Arial" panose="020B0604020202020204" pitchFamily="34" charset="0"/>
                  </a:rPr>
                  <a:t>(X)]</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σ</a:t>
                </a:r>
                <a:r>
                  <a:rPr lang="en-GB" baseline="-25000" dirty="0" err="1">
                    <a:latin typeface="Arial" panose="020B0604020202020204" pitchFamily="34" charset="0"/>
                    <a:ea typeface="Times New Roman" panose="02020603050405020304" pitchFamily="18" charset="0"/>
                    <a:cs typeface="Arial" panose="020B0604020202020204" pitchFamily="34" charset="0"/>
                  </a:rPr>
                  <a:t>G</a:t>
                </a:r>
                <a:r>
                  <a:rPr lang="en-GB" dirty="0">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a:t>
                </a:r>
              </a:p>
              <a:p>
                <a:pPr>
                  <a:spcAft>
                    <a:spcPts val="0"/>
                  </a:spcAft>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hence: </a:t>
                </a:r>
                <a:endParaRPr lang="en-GB"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C</a:t>
                </a:r>
                <a:r>
                  <a:rPr lang="en-GB" dirty="0">
                    <a:latin typeface="Arial" panose="020B0604020202020204" pitchFamily="34" charset="0"/>
                    <a:ea typeface="Times New Roman" panose="02020603050405020304" pitchFamily="18" charset="0"/>
                    <a:cs typeface="Arial" panose="020B0604020202020204" pitchFamily="34" charset="0"/>
                  </a:rPr>
                  <a:t>R</a:t>
                </a:r>
                <a:r>
                  <a:rPr lang="en-GB" baseline="-25000"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i</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solidFill>
                      <a:srgbClr val="000000"/>
                    </a:solidFill>
                    <a:latin typeface="Arial" panose="020B0604020202020204" pitchFamily="34" charset="0"/>
                    <a:ea typeface="Times New Roman" panose="02020603050405020304" pitchFamily="18" charset="0"/>
                    <a:cs typeface="Arial" panose="020B0604020202020204" pitchFamily="34" charset="0"/>
                  </a:rPr>
                  <a:t>σ</a:t>
                </a:r>
                <a:r>
                  <a:rPr lang="en-GB" baseline="-25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(X) ∙ </a:t>
                </a:r>
                <a:r>
                  <a:rPr lang="en-GB" dirty="0" err="1">
                    <a:highlight>
                      <a:srgbClr val="C0C0C0"/>
                    </a:highlight>
                    <a:latin typeface="Arial" panose="020B0604020202020204" pitchFamily="34" charset="0"/>
                    <a:ea typeface="Times New Roman" panose="02020603050405020304" pitchFamily="18" charset="0"/>
                    <a:cs typeface="Arial" panose="020B0604020202020204" pitchFamily="34" charset="0"/>
                  </a:rPr>
                  <a:t>ω</a:t>
                </a:r>
                <a:r>
                  <a:rPr lang="en-GB" baseline="-25000" dirty="0" err="1">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G</a:t>
                </a:r>
                <a:r>
                  <a:rPr lang="en-GB" dirty="0">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highlight>
                      <a:srgbClr val="C0C0C0"/>
                    </a:highlight>
                    <a:latin typeface="Arial" panose="020B0604020202020204" pitchFamily="34" charset="0"/>
                    <a:ea typeface="Times New Roman" panose="02020603050405020304" pitchFamily="18" charset="0"/>
                    <a:cs typeface="Arial" panose="020B0604020202020204" pitchFamily="34" charset="0"/>
                  </a:rPr>
                  <a:t>Y</a:t>
                </a:r>
                <a:r>
                  <a:rPr lang="en-GB" dirty="0">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.X)</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 </a:t>
                </a:r>
                <a:r>
                  <a:rPr lang="en-GB" dirty="0" err="1">
                    <a:solidFill>
                      <a:srgbClr val="000000"/>
                    </a:solidFill>
                    <a:latin typeface="Arial" panose="020B0604020202020204" pitchFamily="34" charset="0"/>
                    <a:ea typeface="Times New Roman" panose="02020603050405020304" pitchFamily="18" charset="0"/>
                    <a:cs typeface="Arial" panose="020B0604020202020204" pitchFamily="34" charset="0"/>
                  </a:rPr>
                  <a:t>σ</a:t>
                </a:r>
                <a:r>
                  <a:rPr lang="en-GB" baseline="-25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G</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b="1"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dirty="0" err="1">
                    <a:solidFill>
                      <a:srgbClr val="000000"/>
                    </a:solidFill>
                    <a:latin typeface="Arial" panose="020B0604020202020204" pitchFamily="34" charset="0"/>
                    <a:ea typeface="Times New Roman" panose="02020603050405020304" pitchFamily="18" charset="0"/>
                    <a:cs typeface="Arial" panose="020B0604020202020204" pitchFamily="34" charset="0"/>
                  </a:rPr>
                  <a:t>σ</a:t>
                </a:r>
                <a:r>
                  <a:rPr lang="en-GB" baseline="-25000" dirty="0" err="1">
                    <a:solidFill>
                      <a:srgbClr val="000000"/>
                    </a:solidFill>
                    <a:latin typeface="Arial" panose="020B0604020202020204" pitchFamily="34" charset="0"/>
                    <a:ea typeface="Times New Roman" panose="02020603050405020304" pitchFamily="18" charset="0"/>
                    <a:cs typeface="Arial" panose="020B0604020202020204" pitchFamily="34" charset="0"/>
                  </a:rPr>
                  <a:t>P</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(X) ∙ </a:t>
                </a:r>
                <a:r>
                  <a:rPr lang="en-GB" dirty="0" err="1">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σ</a:t>
                </a:r>
                <a:r>
                  <a:rPr lang="en-GB" baseline="-25000" dirty="0" err="1">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G</a:t>
                </a:r>
                <a:r>
                  <a:rPr lang="en-GB" dirty="0">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(X) ∙  </a:t>
                </a:r>
                <a:r>
                  <a:rPr lang="en-GB" dirty="0" err="1">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σ</a:t>
                </a:r>
                <a:r>
                  <a:rPr lang="en-GB" baseline="-25000" dirty="0" err="1">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G</a:t>
                </a:r>
                <a:r>
                  <a:rPr lang="en-GB" dirty="0">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highlight>
                      <a:srgbClr val="C0C0C0"/>
                    </a:highlight>
                    <a:latin typeface="Arial" panose="020B0604020202020204" pitchFamily="34" charset="0"/>
                    <a:ea typeface="Times New Roman" panose="02020603050405020304" pitchFamily="18" charset="0"/>
                    <a:cs typeface="Arial" panose="020B0604020202020204" pitchFamily="34" charset="0"/>
                  </a:rPr>
                  <a:t>Y</a:t>
                </a:r>
                <a:r>
                  <a:rPr lang="en-GB" dirty="0">
                    <a:solidFill>
                      <a:srgbClr val="000000"/>
                    </a:solidFill>
                    <a:highlight>
                      <a:srgbClr val="C0C0C0"/>
                    </a:highlight>
                    <a:latin typeface="Arial" panose="020B0604020202020204" pitchFamily="34" charset="0"/>
                    <a:ea typeface="Times New Roman" panose="02020603050405020304" pitchFamily="18" charset="0"/>
                    <a:cs typeface="Arial" panose="020B0604020202020204" pitchFamily="34" charset="0"/>
                  </a:rPr>
                  <a:t>)</a:t>
                </a:r>
                <a:endParaRPr lang="en-GB"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hence: </a:t>
                </a:r>
                <a:endParaRPr lang="en-GB"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CR</a:t>
                </a:r>
                <a:r>
                  <a:rPr lang="en-GB" baseline="-25000"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i</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ω</a:t>
                </a:r>
                <a:r>
                  <a:rPr lang="en-GB" baseline="-25000" dirty="0" err="1">
                    <a:latin typeface="Arial" panose="020B0604020202020204" pitchFamily="34" charset="0"/>
                    <a:ea typeface="Times New Roman" panose="02020603050405020304" pitchFamily="18" charset="0"/>
                    <a:cs typeface="Arial" panose="020B0604020202020204" pitchFamily="34" charset="0"/>
                  </a:rPr>
                  <a:t>G</a:t>
                </a:r>
                <a:r>
                  <a:rPr lang="en-GB" dirty="0">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.X)  </a:t>
                </a:r>
                <a:r>
                  <a:rPr lang="en-GB" b="1"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a:t>
                </a:r>
                <a:r>
                  <a:rPr lang="en-GB" dirty="0">
                    <a:latin typeface="Arial" panose="020B0604020202020204" pitchFamily="34" charset="0"/>
                    <a:ea typeface="Times New Roman" panose="02020603050405020304" pitchFamily="18" charset="0"/>
                    <a:cs typeface="Arial" panose="020B0604020202020204" pitchFamily="34" charset="0"/>
                  </a:rPr>
                  <a:t>  </a:t>
                </a:r>
                <a:r>
                  <a:rPr lang="en-GB" dirty="0" err="1">
                    <a:latin typeface="Arial" panose="020B0604020202020204" pitchFamily="34" charset="0"/>
                    <a:ea typeface="Times New Roman" panose="02020603050405020304" pitchFamily="18" charset="0"/>
                    <a:cs typeface="Arial" panose="020B0604020202020204" pitchFamily="34" charset="0"/>
                  </a:rPr>
                  <a:t>σ</a:t>
                </a:r>
                <a:r>
                  <a:rPr lang="en-GB" baseline="-25000" dirty="0" err="1">
                    <a:latin typeface="Arial" panose="020B0604020202020204" pitchFamily="34" charset="0"/>
                    <a:ea typeface="Times New Roman" panose="02020603050405020304" pitchFamily="18" charset="0"/>
                    <a:cs typeface="Arial" panose="020B0604020202020204" pitchFamily="34" charset="0"/>
                  </a:rPr>
                  <a:t>P</a:t>
                </a:r>
                <a:r>
                  <a:rPr lang="en-GB" dirty="0">
                    <a:latin typeface="Arial" panose="020B0604020202020204" pitchFamily="34" charset="0"/>
                    <a:ea typeface="Times New Roman" panose="02020603050405020304" pitchFamily="18" charset="0"/>
                    <a:cs typeface="Arial" panose="020B0604020202020204" pitchFamily="34" charset="0"/>
                  </a:rPr>
                  <a:t>(X) </a:t>
                </a:r>
              </a:p>
              <a:p>
                <a:pPr>
                  <a:spcAft>
                    <a:spcPts val="0"/>
                  </a:spcAft>
                </a:pPr>
                <a:endParaRPr lang="en-GB"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solidFill>
                      <a:srgbClr val="C00000"/>
                    </a:solidFill>
                    <a:latin typeface="Arial" panose="020B0604020202020204" pitchFamily="34" charset="0"/>
                    <a:ea typeface="Times New Roman" panose="02020603050405020304" pitchFamily="18" charset="0"/>
                    <a:cs typeface="Arial" panose="020B0604020202020204" pitchFamily="34" charset="0"/>
                  </a:rPr>
                  <a:t>Optimum-</a:t>
                </a:r>
                <a:r>
                  <a:rPr lang="en-GB" dirty="0">
                    <a:solidFill>
                      <a:srgbClr val="C000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Index</a:t>
                </a:r>
                <a:r>
                  <a:rPr lang="en-GB" dirty="0">
                    <a:latin typeface="Arial" panose="020B0604020202020204" pitchFamily="34" charset="0"/>
                    <a:ea typeface="Times New Roman" panose="02020603050405020304" pitchFamily="18" charset="0"/>
                    <a:cs typeface="Arial" panose="020B0604020202020204" pitchFamily="34" charset="0"/>
                  </a:rPr>
                  <a:t> Algebra </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predicts </a:t>
                </a: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R</a:t>
                </a:r>
                <a:r>
                  <a:rPr lang="en-GB" baseline="-25000"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i.e. </a:t>
                </a: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R</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esponse (i.e. </a:t>
                </a: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G</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ain) for trait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as … </a:t>
                </a:r>
                <a:endParaRPr lang="en-GB" dirty="0">
                  <a:latin typeface="Arial" panose="020B0604020202020204" pitchFamily="34" charset="0"/>
                  <a:cs typeface="Arial" panose="020B0604020202020204" pitchFamily="34" charset="0"/>
                </a:endParaRPr>
              </a:p>
              <a:p>
                <a:pPr>
                  <a:spcAft>
                    <a:spcPts val="0"/>
                  </a:spcAft>
                </a:pP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R</a:t>
                </a:r>
                <a:r>
                  <a:rPr lang="en-GB" baseline="-25000"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i</a:t>
                </a:r>
                <a:r>
                  <a:rPr lang="en-GB" dirty="0">
                    <a:latin typeface="Arial" panose="020B0604020202020204" pitchFamily="34" charset="0"/>
                    <a:ea typeface="Times New Roman" panose="02020603050405020304" pitchFamily="18" charset="0"/>
                    <a:cs typeface="Arial" panose="020B0604020202020204" pitchFamily="34" charset="0"/>
                  </a:rPr>
                  <a:t> [</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 σ²</a:t>
                </a:r>
                <a:r>
                  <a:rPr lang="en-GB" baseline="-25000" dirty="0">
                    <a:latin typeface="Arial" panose="020B0604020202020204" pitchFamily="34" charset="0"/>
                    <a:ea typeface="Times New Roman" panose="02020603050405020304" pitchFamily="18" charset="0"/>
                    <a:cs typeface="Arial" panose="020B0604020202020204" pitchFamily="34" charset="0"/>
                  </a:rPr>
                  <a:t>G</a:t>
                </a:r>
                <a:r>
                  <a:rPr lang="en-GB" dirty="0">
                    <a:latin typeface="Arial" panose="020B0604020202020204" pitchFamily="34" charset="0"/>
                    <a:ea typeface="Times New Roman" panose="02020603050405020304" pitchFamily="18" charset="0"/>
                    <a:cs typeface="Arial" panose="020B0604020202020204" pitchFamily="34" charset="0"/>
                  </a:rPr>
                  <a:t>(Y)  +   </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X</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ω</a:t>
                </a:r>
                <a:r>
                  <a:rPr lang="en-GB" baseline="-25000" dirty="0" err="1">
                    <a:latin typeface="Arial" panose="020B0604020202020204" pitchFamily="34" charset="0"/>
                    <a:ea typeface="Times New Roman" panose="02020603050405020304" pitchFamily="18" charset="0"/>
                    <a:cs typeface="Arial" panose="020B0604020202020204" pitchFamily="34" charset="0"/>
                  </a:rPr>
                  <a:t>G</a:t>
                </a:r>
                <a:r>
                  <a:rPr lang="en-GB" dirty="0">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.X) ]  /  </a:t>
                </a:r>
                <a:r>
                  <a:rPr lang="en-GB" dirty="0" err="1">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σ</a:t>
                </a:r>
                <a:r>
                  <a:rPr lang="en-GB" baseline="-25000" dirty="0" err="1">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I</a:t>
                </a:r>
                <a:br>
                  <a:rPr lang="en-GB" dirty="0">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br>
                <a:r>
                  <a:rPr lang="en-GB" dirty="0" err="1">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σ</a:t>
                </a:r>
                <a:r>
                  <a:rPr lang="en-GB" baseline="-25000" dirty="0" err="1">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I</a:t>
                </a:r>
                <a:r>
                  <a:rPr lang="en-GB" baseline="-25000" dirty="0">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 </a:t>
                </a:r>
                <a:r>
                  <a:rPr lang="en-GB" baseline="-250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square root of the variance of the </a:t>
                </a:r>
                <a:r>
                  <a:rPr lang="en-GB" dirty="0">
                    <a:solidFill>
                      <a:srgbClr val="C00000"/>
                    </a:solidFill>
                    <a:latin typeface="Arial" panose="020B0604020202020204" pitchFamily="34" charset="0"/>
                    <a:ea typeface="Times New Roman" panose="02020603050405020304" pitchFamily="18" charset="0"/>
                    <a:cs typeface="Arial" panose="020B0604020202020204" pitchFamily="34" charset="0"/>
                  </a:rPr>
                  <a:t>index </a:t>
                </a:r>
                <a:r>
                  <a:rPr lang="en-GB" dirty="0">
                    <a:latin typeface="Arial" panose="020B0604020202020204" pitchFamily="34" charset="0"/>
                    <a:ea typeface="Times New Roman" panose="02020603050405020304" pitchFamily="18" charset="0"/>
                    <a:cs typeface="Arial" panose="020B0604020202020204" pitchFamily="34" charset="0"/>
                  </a:rPr>
                  <a:t>values:</a:t>
                </a:r>
                <a:r>
                  <a:rPr lang="en-GB"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GB" dirty="0">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σ²</a:t>
                </a:r>
                <a:r>
                  <a:rPr lang="en-GB" baseline="-25000" dirty="0">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I </a:t>
                </a:r>
                <a:r>
                  <a:rPr lang="en-GB" baseline="-250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br>
                  <a:rPr lang="en-GB" dirty="0">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br>
                <a:r>
                  <a:rPr lang="en-GB" dirty="0" err="1">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σ²</a:t>
                </a:r>
                <a:r>
                  <a:rPr lang="en-GB" baseline="-25000" dirty="0" err="1">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I</a:t>
                </a:r>
                <a:r>
                  <a:rPr lang="en-GB" baseline="-25000" dirty="0">
                    <a:solidFill>
                      <a:srgbClr val="C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 </a:t>
                </a:r>
                <a:r>
                  <a:rPr lang="en-GB" baseline="-25000" dirty="0">
                    <a:solidFill>
                      <a:srgbClr val="C00000"/>
                    </a:solidFill>
                    <a:latin typeface="Arial" panose="020B0604020202020204" pitchFamily="34" charset="0"/>
                    <a:ea typeface="Times New Roman" panose="02020603050405020304" pitchFamily="18" charset="0"/>
                    <a:cs typeface="Arial" panose="020B0604020202020204" pitchFamily="34" charset="0"/>
                  </a:rPr>
                  <a:t> </a:t>
                </a:r>
                <a:r>
                  <a:rPr lang="en-GB" dirty="0">
                    <a:solidFill>
                      <a:srgbClr val="000000"/>
                    </a:solidFill>
                    <a:latin typeface="Arial" panose="020B0604020202020204" pitchFamily="34" charset="0"/>
                    <a:ea typeface="Times New Roman" panose="02020603050405020304" pitchFamily="18" charset="0"/>
                    <a:cs typeface="Arial" panose="020B0604020202020204" pitchFamily="34" charset="0"/>
                  </a:rPr>
                  <a:t>= </a:t>
                </a:r>
                <a:r>
                  <a:rPr lang="en-GB" dirty="0">
                    <a:latin typeface="Arial" panose="020B0604020202020204" pitchFamily="34" charset="0"/>
                    <a:ea typeface="Times New Roman" panose="02020603050405020304" pitchFamily="18" charset="0"/>
                    <a:cs typeface="Arial" panose="020B0604020202020204" pitchFamily="34" charset="0"/>
                  </a:rPr>
                  <a:t>[</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σ</a:t>
                </a:r>
                <a:r>
                  <a:rPr lang="en-GB" baseline="-25000" dirty="0" err="1">
                    <a:latin typeface="Arial" panose="020B0604020202020204" pitchFamily="34" charset="0"/>
                    <a:ea typeface="Times New Roman" panose="02020603050405020304" pitchFamily="18" charset="0"/>
                    <a:cs typeface="Arial" panose="020B0604020202020204" pitchFamily="34" charset="0"/>
                  </a:rPr>
                  <a:t>P</a:t>
                </a:r>
                <a:r>
                  <a:rPr lang="en-GB" dirty="0">
                    <a:latin typeface="Arial" panose="020B0604020202020204" pitchFamily="34" charset="0"/>
                    <a:ea typeface="Times New Roman" panose="02020603050405020304" pitchFamily="18" charset="0"/>
                    <a:cs typeface="Arial" panose="020B0604020202020204" pitchFamily="34" charset="0"/>
                  </a:rPr>
                  <a:t>(Y)]²  +  [</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X</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σ</a:t>
                </a:r>
                <a:r>
                  <a:rPr lang="en-GB" baseline="-25000" dirty="0" err="1">
                    <a:latin typeface="Arial" panose="020B0604020202020204" pitchFamily="34" charset="0"/>
                    <a:ea typeface="Times New Roman" panose="02020603050405020304" pitchFamily="18" charset="0"/>
                    <a:cs typeface="Arial" panose="020B0604020202020204" pitchFamily="34" charset="0"/>
                  </a:rPr>
                  <a:t>P</a:t>
                </a:r>
                <a:r>
                  <a:rPr lang="en-GB" dirty="0">
                    <a:latin typeface="Arial" panose="020B0604020202020204" pitchFamily="34" charset="0"/>
                    <a:ea typeface="Times New Roman" panose="02020603050405020304" pitchFamily="18" charset="0"/>
                    <a:cs typeface="Arial" panose="020B0604020202020204" pitchFamily="34" charset="0"/>
                  </a:rPr>
                  <a:t>(X)]²  +  [2 ∙ </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X</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ω</a:t>
                </a:r>
                <a:r>
                  <a:rPr lang="en-GB" baseline="-25000" dirty="0" err="1">
                    <a:latin typeface="Arial" panose="020B0604020202020204" pitchFamily="34" charset="0"/>
                    <a:ea typeface="Times New Roman" panose="02020603050405020304" pitchFamily="18" charset="0"/>
                    <a:cs typeface="Arial" panose="020B0604020202020204" pitchFamily="34" charset="0"/>
                  </a:rPr>
                  <a:t>P</a:t>
                </a:r>
                <a:r>
                  <a:rPr lang="en-GB" dirty="0">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.X)];</a:t>
                </a:r>
              </a:p>
              <a:p>
                <a:pPr>
                  <a:spcAft>
                    <a:spcPts val="0"/>
                  </a:spcAft>
                </a:pPr>
                <a:r>
                  <a:rPr lang="en-GB" dirty="0" err="1">
                    <a:latin typeface="Arial" panose="020B0604020202020204" pitchFamily="34" charset="0"/>
                    <a:ea typeface="Times New Roman" panose="02020603050405020304" pitchFamily="18" charset="0"/>
                    <a:cs typeface="Arial" panose="020B0604020202020204" pitchFamily="34" charset="0"/>
                  </a:rPr>
                  <a:t>ω</a:t>
                </a:r>
                <a:r>
                  <a:rPr lang="en-GB" baseline="-25000" dirty="0" err="1">
                    <a:latin typeface="Arial" panose="020B0604020202020204" pitchFamily="34" charset="0"/>
                    <a:ea typeface="Times New Roman" panose="02020603050405020304" pitchFamily="18" charset="0"/>
                    <a:cs typeface="Arial" panose="020B0604020202020204" pitchFamily="34" charset="0"/>
                  </a:rPr>
                  <a:t>P</a:t>
                </a:r>
                <a:r>
                  <a:rPr lang="en-GB" dirty="0">
                    <a:latin typeface="Arial" panose="020B0604020202020204" pitchFamily="34" charset="0"/>
                    <a:ea typeface="Times New Roman" panose="02020603050405020304" pitchFamily="18" charset="0"/>
                    <a:cs typeface="Arial" panose="020B0604020202020204" pitchFamily="34" charset="0"/>
                  </a:rPr>
                  <a:t> and </a:t>
                </a:r>
                <a:r>
                  <a:rPr lang="en-GB" dirty="0" err="1">
                    <a:latin typeface="Arial" panose="020B0604020202020204" pitchFamily="34" charset="0"/>
                    <a:ea typeface="Times New Roman" panose="02020603050405020304" pitchFamily="18" charset="0"/>
                    <a:cs typeface="Arial" panose="020B0604020202020204" pitchFamily="34" charset="0"/>
                  </a:rPr>
                  <a:t>ω</a:t>
                </a:r>
                <a:r>
                  <a:rPr lang="en-GB" baseline="-25000" dirty="0" err="1">
                    <a:latin typeface="Arial" panose="020B0604020202020204" pitchFamily="34" charset="0"/>
                    <a:ea typeface="Times New Roman" panose="02020603050405020304" pitchFamily="18" charset="0"/>
                    <a:cs typeface="Arial" panose="020B0604020202020204" pitchFamily="34" charset="0"/>
                  </a:rPr>
                  <a:t>G</a:t>
                </a:r>
                <a:r>
                  <a:rPr lang="en-GB" baseline="-25000" dirty="0">
                    <a:latin typeface="Arial" panose="020B0604020202020204" pitchFamily="34" charset="0"/>
                    <a:ea typeface="Times New Roman" panose="02020603050405020304" pitchFamily="18" charset="0"/>
                    <a:cs typeface="Arial" panose="020B0604020202020204" pitchFamily="34" charset="0"/>
                  </a:rPr>
                  <a:t>  </a:t>
                </a:r>
                <a:r>
                  <a:rPr lang="en-GB" dirty="0">
                    <a:latin typeface="Arial" panose="020B0604020202020204" pitchFamily="34" charset="0"/>
                    <a:ea typeface="Times New Roman" panose="02020603050405020304" pitchFamily="18" charset="0"/>
                    <a:cs typeface="Arial" panose="020B0604020202020204" pitchFamily="34" charset="0"/>
                  </a:rPr>
                  <a:t>are phenotypic and genetic covariances</a:t>
                </a:r>
              </a:p>
              <a:p>
                <a:pPr>
                  <a:spcAft>
                    <a:spcPts val="0"/>
                  </a:spcAft>
                </a:pP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and </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X</a:t>
                </a:r>
                <a:r>
                  <a:rPr lang="en-GB" dirty="0">
                    <a:latin typeface="Arial" panose="020B0604020202020204" pitchFamily="34" charset="0"/>
                    <a:ea typeface="Times New Roman" panose="02020603050405020304" pitchFamily="18" charset="0"/>
                    <a:cs typeface="Arial" panose="020B0604020202020204" pitchFamily="34" charset="0"/>
                  </a:rPr>
                  <a:t> are the weights for the traits to built the index for each candidate</a:t>
                </a: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Here, we say: </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 0 and </a:t>
                </a:r>
                <a:r>
                  <a:rPr lang="en-GB" dirty="0" err="1">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baseline="-25000" dirty="0" err="1">
                    <a:solidFill>
                      <a:srgbClr val="0000FF"/>
                    </a:solidFill>
                    <a:latin typeface="Arial" panose="020B0604020202020204" pitchFamily="34" charset="0"/>
                    <a:ea typeface="Times New Roman" panose="02020603050405020304" pitchFamily="18" charset="0"/>
                    <a:cs typeface="Arial" panose="020B0604020202020204" pitchFamily="34" charset="0"/>
                  </a:rPr>
                  <a:t>X</a:t>
                </a:r>
                <a:r>
                  <a:rPr lang="en-GB" dirty="0">
                    <a:latin typeface="Arial" panose="020B0604020202020204" pitchFamily="34" charset="0"/>
                    <a:ea typeface="Times New Roman" panose="02020603050405020304" pitchFamily="18" charset="0"/>
                    <a:cs typeface="Arial" panose="020B0604020202020204" pitchFamily="34" charset="0"/>
                  </a:rPr>
                  <a:t>= 1 </a:t>
                </a:r>
                <a:br>
                  <a:rPr lang="en-GB" dirty="0">
                    <a:latin typeface="Arial" panose="020B0604020202020204" pitchFamily="34" charset="0"/>
                    <a:ea typeface="Times New Roman" panose="02020603050405020304" pitchFamily="18" charset="0"/>
                    <a:cs typeface="Arial" panose="020B0604020202020204" pitchFamily="34" charset="0"/>
                  </a:rPr>
                </a:b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Does not say: 	“Trait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 is irrelevant”. </a:t>
                </a:r>
                <a:b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b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But it says:	“Trait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 is our target trait, but we select </a:t>
                </a:r>
                <a:r>
                  <a:rPr lang="en-GB" dirty="0">
                    <a:latin typeface="Arial" panose="020B0604020202020204" pitchFamily="34" charset="0"/>
                    <a:ea typeface="Times New Roman" panose="02020603050405020304" pitchFamily="18" charset="0"/>
                    <a:cs typeface="Arial" panose="020B0604020202020204" pitchFamily="34" charset="0"/>
                  </a:rPr>
                  <a:t>solely</a:t>
                </a: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 on Trait X”.</a:t>
                </a: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With this, we come to Predicted</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 </a:t>
                </a: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R</a:t>
                </a:r>
                <a:r>
                  <a:rPr lang="en-GB" baseline="-25000"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i</a:t>
                </a:r>
                <a:r>
                  <a:rPr lang="en-GB" dirty="0">
                    <a:latin typeface="Arial" panose="020B0604020202020204" pitchFamily="34" charset="0"/>
                    <a:ea typeface="Times New Roman" panose="02020603050405020304" pitchFamily="18" charset="0"/>
                    <a:cs typeface="Arial" panose="020B0604020202020204" pitchFamily="34" charset="0"/>
                  </a:rPr>
                  <a:t> ∙ </a:t>
                </a:r>
                <a:r>
                  <a:rPr lang="en-GB" dirty="0" err="1">
                    <a:latin typeface="Arial" panose="020B0604020202020204" pitchFamily="34" charset="0"/>
                    <a:ea typeface="Times New Roman" panose="02020603050405020304" pitchFamily="18" charset="0"/>
                    <a:cs typeface="Arial" panose="020B0604020202020204" pitchFamily="34" charset="0"/>
                  </a:rPr>
                  <a:t>ω</a:t>
                </a:r>
                <a:r>
                  <a:rPr lang="en-GB" baseline="-25000" dirty="0" err="1">
                    <a:latin typeface="Arial" panose="020B0604020202020204" pitchFamily="34" charset="0"/>
                    <a:ea typeface="Times New Roman" panose="02020603050405020304" pitchFamily="18" charset="0"/>
                    <a:cs typeface="Arial" panose="020B0604020202020204" pitchFamily="34" charset="0"/>
                  </a:rPr>
                  <a:t>G</a:t>
                </a:r>
                <a:r>
                  <a:rPr lang="en-GB" dirty="0">
                    <a:latin typeface="Arial" panose="020B0604020202020204" pitchFamily="34" charset="0"/>
                    <a:ea typeface="Times New Roman" panose="02020603050405020304" pitchFamily="18" charset="0"/>
                    <a:cs typeface="Arial" panose="020B0604020202020204" pitchFamily="34" charset="0"/>
                  </a:rPr>
                  <a:t>(</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.X) ]  </a:t>
                </a:r>
                <a:r>
                  <a:rPr lang="en-GB" b="1"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a:t>
                </a:r>
                <a:r>
                  <a:rPr lang="en-GB" dirty="0">
                    <a:latin typeface="Arial" panose="020B0604020202020204" pitchFamily="34" charset="0"/>
                    <a:ea typeface="Times New Roman" panose="02020603050405020304" pitchFamily="18" charset="0"/>
                    <a:cs typeface="Arial" panose="020B0604020202020204" pitchFamily="34" charset="0"/>
                  </a:rPr>
                  <a:t>  </a:t>
                </a:r>
                <a:r>
                  <a:rPr lang="en-GB" dirty="0" err="1">
                    <a:latin typeface="Arial" panose="020B0604020202020204" pitchFamily="34" charset="0"/>
                    <a:ea typeface="Times New Roman" panose="02020603050405020304" pitchFamily="18" charset="0"/>
                    <a:cs typeface="Arial" panose="020B0604020202020204" pitchFamily="34" charset="0"/>
                  </a:rPr>
                  <a:t>σ</a:t>
                </a:r>
                <a:r>
                  <a:rPr lang="en-GB" baseline="-25000" dirty="0" err="1">
                    <a:latin typeface="Arial" panose="020B0604020202020204" pitchFamily="34" charset="0"/>
                    <a:ea typeface="Times New Roman" panose="02020603050405020304" pitchFamily="18" charset="0"/>
                    <a:cs typeface="Arial" panose="020B0604020202020204" pitchFamily="34" charset="0"/>
                  </a:rPr>
                  <a:t>P</a:t>
                </a:r>
                <a:r>
                  <a:rPr lang="en-GB" dirty="0">
                    <a:latin typeface="Arial" panose="020B0604020202020204" pitchFamily="34" charset="0"/>
                    <a:ea typeface="Times New Roman" panose="02020603050405020304" pitchFamily="18" charset="0"/>
                    <a:cs typeface="Arial" panose="020B0604020202020204" pitchFamily="34" charset="0"/>
                  </a:rPr>
                  <a:t>(X)  </a:t>
                </a:r>
                <a:endParaRPr lang="en-GB"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endParaRPr lang="en-GB" sz="1200" dirty="0">
                  <a:latin typeface="Arial" panose="020B0604020202020204" pitchFamily="34" charset="0"/>
                  <a:ea typeface="Times New Roman" panose="02020603050405020304" pitchFamily="18" charset="0"/>
                  <a:cs typeface="Arial" panose="020B0604020202020204" pitchFamily="34" charset="0"/>
                </a:endParaRPr>
              </a:p>
              <a:p>
                <a:pPr>
                  <a:spcAft>
                    <a:spcPts val="0"/>
                  </a:spcAft>
                </a:pPr>
                <a:r>
                  <a:rPr lang="en-GB" dirty="0">
                    <a:latin typeface="Arial" panose="020B0604020202020204" pitchFamily="34" charset="0"/>
                    <a:ea typeface="Times New Roman" panose="02020603050405020304" pitchFamily="18" charset="0"/>
                    <a:cs typeface="Arial" panose="020B0604020202020204" pitchFamily="34" charset="0"/>
                  </a:rPr>
                  <a:t>So: We went from </a:t>
                </a:r>
                <a:r>
                  <a:rPr lang="en-GB" dirty="0">
                    <a:solidFill>
                      <a:srgbClr val="2A5400"/>
                    </a:solidFill>
                    <a:effectLst>
                      <a:outerShdw blurRad="38100" dist="38100" dir="2700000" algn="tl">
                        <a:srgbClr val="000000">
                          <a:alpha val="43137"/>
                        </a:srgbClr>
                      </a:outerShdw>
                    </a:effectLst>
                    <a:latin typeface="Arial" panose="020B0604020202020204" pitchFamily="34" charset="0"/>
                    <a:ea typeface="Times New Roman" panose="02020603050405020304" pitchFamily="18" charset="0"/>
                    <a:cs typeface="Arial" panose="020B0604020202020204" pitchFamily="34" charset="0"/>
                  </a:rPr>
                  <a:t>I</a:t>
                </a:r>
                <a:r>
                  <a:rPr lang="en-GB" dirty="0">
                    <a:solidFill>
                      <a:srgbClr val="2A5400"/>
                    </a:solidFill>
                    <a:latin typeface="Arial" panose="020B0604020202020204" pitchFamily="34" charset="0"/>
                    <a:ea typeface="Times New Roman" panose="02020603050405020304" pitchFamily="18" charset="0"/>
                    <a:cs typeface="Arial" panose="020B0604020202020204" pitchFamily="34" charset="0"/>
                  </a:rPr>
                  <a:t>ndirect, Correlated </a:t>
                </a:r>
                <a:r>
                  <a:rPr lang="en-GB" dirty="0">
                    <a:latin typeface="Arial" panose="020B0604020202020204" pitchFamily="34" charset="0"/>
                    <a:ea typeface="Times New Roman" panose="02020603050405020304" pitchFamily="18" charset="0"/>
                    <a:cs typeface="Arial" panose="020B0604020202020204" pitchFamily="34" charset="0"/>
                  </a:rPr>
                  <a:t>response </a:t>
                </a: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CR</a:t>
                </a:r>
                <a:r>
                  <a:rPr lang="en-GB" baseline="-25000"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to the response to </a:t>
                </a:r>
                <a:r>
                  <a:rPr lang="en-GB" dirty="0">
                    <a:solidFill>
                      <a:srgbClr val="C00000"/>
                    </a:solidFill>
                    <a:latin typeface="Arial" panose="020B0604020202020204" pitchFamily="34" charset="0"/>
                    <a:ea typeface="Times New Roman" panose="02020603050405020304" pitchFamily="18" charset="0"/>
                    <a:cs typeface="Arial" panose="020B0604020202020204" pitchFamily="34" charset="0"/>
                  </a:rPr>
                  <a:t>Index Selection </a:t>
                </a:r>
                <a:r>
                  <a:rPr lang="en-GB" dirty="0">
                    <a:solidFill>
                      <a:srgbClr val="000000"/>
                    </a:solidFill>
                    <a:effectLst>
                      <a:outerShdw blurRad="50800" dist="38100" dir="2700000" algn="tl">
                        <a:srgbClr val="000000">
                          <a:alpha val="40000"/>
                        </a:srgbClr>
                      </a:outerShdw>
                    </a:effectLst>
                    <a:latin typeface="Arial" panose="020B0604020202020204" pitchFamily="34" charset="0"/>
                    <a:ea typeface="Times New Roman" panose="02020603050405020304" pitchFamily="18" charset="0"/>
                    <a:cs typeface="Arial" panose="020B0604020202020204" pitchFamily="34" charset="0"/>
                  </a:rPr>
                  <a:t>R</a:t>
                </a:r>
                <a:r>
                  <a:rPr lang="en-GB" baseline="-25000" dirty="0">
                    <a:solidFill>
                      <a:srgbClr val="0000FF"/>
                    </a:solidFill>
                    <a:latin typeface="Arial" panose="020B0604020202020204" pitchFamily="34" charset="0"/>
                    <a:ea typeface="Times New Roman" panose="02020603050405020304" pitchFamily="18" charset="0"/>
                    <a:cs typeface="Arial" panose="020B0604020202020204" pitchFamily="34" charset="0"/>
                  </a:rPr>
                  <a:t>Y</a:t>
                </a:r>
                <a:r>
                  <a:rPr lang="en-GB" dirty="0">
                    <a:latin typeface="Arial" panose="020B0604020202020204" pitchFamily="34" charset="0"/>
                    <a:ea typeface="Times New Roman" panose="02020603050405020304" pitchFamily="18" charset="0"/>
                    <a:cs typeface="Arial" panose="020B0604020202020204" pitchFamily="34" charset="0"/>
                  </a:rPr>
                  <a:t> (</a:t>
                </a: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with weights </a:t>
                </a:r>
                <a:r>
                  <a:rPr lang="en-GB" dirty="0">
                    <a:solidFill>
                      <a:srgbClr val="0000FF"/>
                    </a:solidFill>
                    <a:latin typeface="Arial" panose="020B0604020202020204" pitchFamily="34" charset="0"/>
                    <a:ea typeface="Times New Roman" panose="02020603050405020304" pitchFamily="18" charset="0"/>
                    <a:cs typeface="Arial" panose="020B0604020202020204" pitchFamily="34" charset="0"/>
                  </a:rPr>
                  <a:t>b</a:t>
                </a: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 that mimic the indirect response setting</a:t>
                </a:r>
                <a:r>
                  <a:rPr lang="en-GB" dirty="0">
                    <a:latin typeface="Arial" panose="020B0604020202020204" pitchFamily="34" charset="0"/>
                    <a:ea typeface="Times New Roman" panose="02020603050405020304" pitchFamily="18" charset="0"/>
                    <a:cs typeface="Arial" panose="020B0604020202020204" pitchFamily="34" charset="0"/>
                  </a:rPr>
                  <a:t>).</a:t>
                </a:r>
              </a:p>
              <a:p>
                <a:pPr>
                  <a:spcAft>
                    <a:spcPts val="0"/>
                  </a:spcAft>
                </a:pP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Well. In the frame of Index Selection, oftentimes if not mostly, we will have some weight on </a:t>
                </a:r>
                <a:r>
                  <a:rPr lang="en-GB" dirty="0">
                    <a:latin typeface="Arial" panose="020B0604020202020204" pitchFamily="34" charset="0"/>
                    <a:ea typeface="Times New Roman" panose="02020603050405020304" pitchFamily="18" charset="0"/>
                    <a:cs typeface="Arial" panose="020B0604020202020204" pitchFamily="34" charset="0"/>
                  </a:rPr>
                  <a:t>both</a:t>
                </a: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 or on </a:t>
                </a:r>
                <a:r>
                  <a:rPr lang="en-GB" dirty="0">
                    <a:latin typeface="Arial" panose="020B0604020202020204" pitchFamily="34" charset="0"/>
                    <a:ea typeface="Times New Roman" panose="02020603050405020304" pitchFamily="18" charset="0"/>
                    <a:cs typeface="Arial" panose="020B0604020202020204" pitchFamily="34" charset="0"/>
                  </a:rPr>
                  <a:t>each</a:t>
                </a:r>
                <a:r>
                  <a:rPr lang="en-GB" dirty="0">
                    <a:solidFill>
                      <a:schemeClr val="tx1">
                        <a:lumMod val="50000"/>
                        <a:lumOff val="50000"/>
                      </a:schemeClr>
                    </a:solidFill>
                    <a:latin typeface="Arial" panose="020B0604020202020204" pitchFamily="34" charset="0"/>
                    <a:ea typeface="Times New Roman" panose="02020603050405020304" pitchFamily="18" charset="0"/>
                    <a:cs typeface="Arial" panose="020B0604020202020204" pitchFamily="34" charset="0"/>
                  </a:rPr>
                  <a:t> trait; this, then, is unlike ‘here’.</a:t>
                </a:r>
              </a:p>
            </p:txBody>
          </p:sp>
        </mc:Choice>
        <mc:Fallback xmlns="">
          <p:sp>
            <p:nvSpPr>
              <p:cNvPr id="4" name="TextBox 3"/>
              <p:cNvSpPr txBox="1">
                <a:spLocks noRot="1" noChangeAspect="1" noMove="1" noResize="1" noEditPoints="1" noAdjustHandles="1" noChangeArrowheads="1" noChangeShapeType="1" noTextEdit="1"/>
              </p:cNvSpPr>
              <p:nvPr/>
            </p:nvSpPr>
            <p:spPr>
              <a:xfrm>
                <a:off x="3796590" y="36000"/>
                <a:ext cx="8319210" cy="6716839"/>
              </a:xfrm>
              <a:prstGeom prst="rect">
                <a:avLst/>
              </a:prstGeom>
              <a:blipFill>
                <a:blip r:embed="rId2"/>
                <a:stretch>
                  <a:fillRect l="-733" t="-635" r="-806" b="-544"/>
                </a:stretch>
              </a:blipFill>
              <a:ln>
                <a:noFill/>
              </a:ln>
              <a:effectLst/>
            </p:spPr>
            <p:txBody>
              <a:bodyPr/>
              <a:lstStyle/>
              <a:p>
                <a:r>
                  <a:rPr lang="en-GB">
                    <a:noFill/>
                  </a:rPr>
                  <a:t> </a:t>
                </a:r>
              </a:p>
            </p:txBody>
          </p:sp>
        </mc:Fallback>
      </mc:AlternateContent>
      <p:pic>
        <p:nvPicPr>
          <p:cNvPr id="3" name="Picture 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2966" y="4153029"/>
            <a:ext cx="3459924" cy="2228392"/>
          </a:xfrm>
          <a:prstGeom prst="rect">
            <a:avLst/>
          </a:prstGeom>
          <a:noFill/>
          <a:ln>
            <a:noFill/>
          </a:ln>
          <a:effectLst>
            <a:outerShdw dist="35921" dir="2700000" algn="ctr" rotWithShape="0">
              <a:schemeClr val="bg2"/>
            </a:outerShdw>
          </a:effectLst>
        </p:spPr>
      </p:pic>
      <p:sp>
        <p:nvSpPr>
          <p:cNvPr id="15" name="TextBox 14"/>
          <p:cNvSpPr txBox="1"/>
          <p:nvPr/>
        </p:nvSpPr>
        <p:spPr>
          <a:xfrm>
            <a:off x="122966" y="6094239"/>
            <a:ext cx="3459924" cy="646331"/>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dirty="0">
                <a:latin typeface="Arial" panose="020B0604020202020204" pitchFamily="34" charset="0"/>
                <a:cs typeface="Arial" panose="020B0604020202020204" pitchFamily="34" charset="0"/>
              </a:rPr>
              <a:t>Much </a:t>
            </a:r>
            <a:r>
              <a:rPr lang="de-DE" dirty="0" err="1">
                <a:latin typeface="Arial" panose="020B0604020202020204" pitchFamily="34" charset="0"/>
                <a:cs typeface="Arial" panose="020B0604020202020204" pitchFamily="34" charset="0"/>
              </a:rPr>
              <a:t>winter</a:t>
            </a:r>
            <a:r>
              <a:rPr lang="de-DE" dirty="0">
                <a:latin typeface="Arial" panose="020B0604020202020204" pitchFamily="34" charset="0"/>
                <a:cs typeface="Arial" panose="020B0604020202020204" pitchFamily="34" charset="0"/>
              </a:rPr>
              <a:t> kill in </a:t>
            </a:r>
            <a:r>
              <a:rPr lang="de-DE" dirty="0" err="1">
                <a:latin typeface="Arial" panose="020B0604020202020204" pitchFamily="34" charset="0"/>
                <a:cs typeface="Arial" panose="020B0604020202020204" pitchFamily="34" charset="0"/>
              </a:rPr>
              <a:t>winter</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faba</a:t>
            </a:r>
            <a:r>
              <a:rPr lang="de-DE" dirty="0">
                <a:latin typeface="Arial" panose="020B0604020202020204" pitchFamily="34" charset="0"/>
                <a:cs typeface="Arial" panose="020B0604020202020204" pitchFamily="34" charset="0"/>
              </a:rPr>
              <a:t> </a:t>
            </a:r>
            <a:r>
              <a:rPr lang="de-DE" dirty="0" err="1">
                <a:latin typeface="Arial" panose="020B0604020202020204" pitchFamily="34" charset="0"/>
                <a:cs typeface="Arial" panose="020B0604020202020204" pitchFamily="34" charset="0"/>
              </a:rPr>
              <a:t>beans</a:t>
            </a:r>
            <a:r>
              <a:rPr lang="de-DE" dirty="0">
                <a:latin typeface="Arial" panose="020B0604020202020204" pitchFamily="34" charset="0"/>
                <a:cs typeface="Arial" panose="020B0604020202020204" pitchFamily="34" charset="0"/>
              </a:rPr>
              <a:t> © WL</a:t>
            </a:r>
            <a:endParaRPr lang="en-GB" dirty="0">
              <a:latin typeface="Arial" panose="020B0604020202020204" pitchFamily="34" charset="0"/>
              <a:cs typeface="Arial" panose="020B0604020202020204" pitchFamily="34" charset="0"/>
            </a:endParaRPr>
          </a:p>
        </p:txBody>
      </p:sp>
      <p:cxnSp>
        <p:nvCxnSpPr>
          <p:cNvPr id="6" name="Curved Connector 5"/>
          <p:cNvCxnSpPr/>
          <p:nvPr/>
        </p:nvCxnSpPr>
        <p:spPr>
          <a:xfrm>
            <a:off x="6523350" y="2205872"/>
            <a:ext cx="3280526" cy="3042501"/>
          </a:xfrm>
          <a:prstGeom prst="curvedConnector3">
            <a:avLst>
              <a:gd name="adj1" fmla="val 167098"/>
            </a:avLst>
          </a:prstGeom>
          <a:ln w="28575">
            <a:solidFill>
              <a:schemeClr val="tx1"/>
            </a:solidFill>
            <a:headEnd type="triangle" w="lg" len="lg"/>
            <a:tailEnd type="triangle" w="lg" len="lg"/>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8"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6</a:t>
            </a:fld>
            <a:endParaRPr lang="en-GB" sz="2400" dirty="0">
              <a:latin typeface="Arial" panose="020B0604020202020204" pitchFamily="34" charset="0"/>
              <a:cs typeface="Arial" panose="020B0604020202020204" pitchFamily="34" charset="0"/>
            </a:endParaRPr>
          </a:p>
        </p:txBody>
      </p:sp>
      <p:grpSp>
        <p:nvGrpSpPr>
          <p:cNvPr id="36" name="Group 35"/>
          <p:cNvGrpSpPr/>
          <p:nvPr/>
        </p:nvGrpSpPr>
        <p:grpSpPr>
          <a:xfrm>
            <a:off x="72000" y="36000"/>
            <a:ext cx="3759996" cy="4066906"/>
            <a:chOff x="72000" y="36000"/>
            <a:chExt cx="3759996" cy="4066906"/>
          </a:xfrm>
        </p:grpSpPr>
        <p:pic>
          <p:nvPicPr>
            <p:cNvPr id="2" name="Picture 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2966" y="1638370"/>
              <a:ext cx="3459924" cy="2464536"/>
            </a:xfrm>
            <a:prstGeom prst="rect">
              <a:avLst/>
            </a:prstGeom>
            <a:noFill/>
            <a:ln>
              <a:noFill/>
            </a:ln>
            <a:effectLst>
              <a:outerShdw blurRad="50800" dist="38100" dir="2700000" algn="tl" rotWithShape="0">
                <a:prstClr val="black">
                  <a:alpha val="40000"/>
                </a:prstClr>
              </a:outerShdw>
            </a:effectLst>
          </p:spPr>
        </p:pic>
        <p:sp>
          <p:nvSpPr>
            <p:cNvPr id="12" name="TextBox 11"/>
            <p:cNvSpPr txBox="1"/>
            <p:nvPr/>
          </p:nvSpPr>
          <p:spPr>
            <a:xfrm>
              <a:off x="72000" y="36000"/>
              <a:ext cx="3509234" cy="156966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de-DE" sz="2400" dirty="0">
                  <a:latin typeface="Arial" panose="020B0604020202020204" pitchFamily="34" charset="0"/>
                  <a:cs typeface="Arial" panose="020B0604020202020204" pitchFamily="34" charset="0"/>
                </a:rPr>
                <a:t>Transition </a:t>
              </a:r>
              <a:r>
                <a:rPr lang="de-DE" sz="2400" dirty="0" err="1">
                  <a:latin typeface="Arial" panose="020B0604020202020204" pitchFamily="34" charset="0"/>
                  <a:cs typeface="Arial" panose="020B0604020202020204" pitchFamily="34" charset="0"/>
                </a:rPr>
                <a:t>from</a:t>
              </a:r>
              <a:r>
                <a:rPr lang="de-DE" sz="2400" dirty="0">
                  <a:latin typeface="Arial" panose="020B0604020202020204" pitchFamily="34" charset="0"/>
                  <a:cs typeface="Arial" panose="020B0604020202020204" pitchFamily="34" charset="0"/>
                </a:rPr>
                <a:t> </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 </a:t>
              </a:r>
              <a:r>
                <a:rPr lang="de-DE" sz="2400" dirty="0" err="1">
                  <a:solidFill>
                    <a:srgbClr val="2A5400"/>
                  </a:solidFill>
                  <a:latin typeface="Arial" panose="020B0604020202020204" pitchFamily="34" charset="0"/>
                  <a:cs typeface="Arial" panose="020B0604020202020204" pitchFamily="34" charset="0"/>
                </a:rPr>
                <a:t>Indirect</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Selection</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to</a:t>
              </a:r>
              <a:br>
                <a:rPr lang="de-DE" sz="2400" dirty="0">
                  <a:latin typeface="Arial" panose="020B0604020202020204" pitchFamily="34" charset="0"/>
                  <a:cs typeface="Arial" panose="020B0604020202020204" pitchFamily="34" charset="0"/>
                </a:rPr>
              </a:br>
              <a:r>
                <a:rPr lang="de-DE" sz="2400" dirty="0">
                  <a:latin typeface="Arial" panose="020B0604020202020204" pitchFamily="34" charset="0"/>
                  <a:cs typeface="Arial" panose="020B0604020202020204" pitchFamily="34" charset="0"/>
                </a:rPr>
                <a:t>● </a:t>
              </a:r>
              <a:r>
                <a:rPr lang="de-DE" sz="2400" dirty="0">
                  <a:solidFill>
                    <a:srgbClr val="C00000"/>
                  </a:solidFill>
                  <a:latin typeface="Arial" panose="020B0604020202020204" pitchFamily="34" charset="0"/>
                  <a:cs typeface="Arial" panose="020B0604020202020204" pitchFamily="34" charset="0"/>
                </a:rPr>
                <a:t>Index</a:t>
              </a:r>
              <a:r>
                <a:rPr lang="de-DE" sz="2400" dirty="0">
                  <a:latin typeface="Arial" panose="020B0604020202020204" pitchFamily="34" charset="0"/>
                  <a:cs typeface="Arial" panose="020B0604020202020204" pitchFamily="34" charset="0"/>
                </a:rPr>
                <a:t> </a:t>
              </a:r>
              <a:r>
                <a:rPr lang="de-DE" sz="2400" dirty="0" err="1">
                  <a:latin typeface="Arial" panose="020B0604020202020204" pitchFamily="34" charset="0"/>
                  <a:cs typeface="Arial" panose="020B0604020202020204" pitchFamily="34" charset="0"/>
                </a:rPr>
                <a:t>Selection</a:t>
              </a:r>
              <a:endParaRPr lang="en-GB" sz="2400" dirty="0">
                <a:latin typeface="Arial" panose="020B0604020202020204" pitchFamily="34" charset="0"/>
                <a:cs typeface="Arial" panose="020B0604020202020204" pitchFamily="34" charset="0"/>
              </a:endParaRPr>
            </a:p>
          </p:txBody>
        </p:sp>
        <p:cxnSp>
          <p:nvCxnSpPr>
            <p:cNvPr id="28" name="Straight Arrow Connector 27"/>
            <p:cNvCxnSpPr/>
            <p:nvPr/>
          </p:nvCxnSpPr>
          <p:spPr>
            <a:xfrm flipV="1">
              <a:off x="2846895" y="259237"/>
              <a:ext cx="985101" cy="381786"/>
            </a:xfrm>
            <a:prstGeom prst="straightConnector1">
              <a:avLst/>
            </a:prstGeom>
            <a:ln w="38100">
              <a:solidFill>
                <a:srgbClr val="2A54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cxnSp>
          <p:nvCxnSpPr>
            <p:cNvPr id="30" name="Straight Arrow Connector 29"/>
            <p:cNvCxnSpPr/>
            <p:nvPr/>
          </p:nvCxnSpPr>
          <p:spPr>
            <a:xfrm>
              <a:off x="2592371" y="1395167"/>
              <a:ext cx="1239625" cy="1409307"/>
            </a:xfrm>
            <a:prstGeom prst="straightConnector1">
              <a:avLst/>
            </a:prstGeom>
            <a:ln w="38100">
              <a:solidFill>
                <a:srgbClr val="C00000"/>
              </a:solidFill>
              <a:tailEnd type="triangle"/>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4339394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down)">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2"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right)">
                                      <p:cBhvr>
                                        <p:cTn id="12" dur="2000"/>
                                        <p:tgtEl>
                                          <p:spTgt spid="5"/>
                                        </p:tgtEl>
                                      </p:cBhvr>
                                    </p:animEffect>
                                  </p:childTnLst>
                                </p:cTn>
                              </p:par>
                            </p:childTnLst>
                          </p:cTn>
                        </p:par>
                        <p:par>
                          <p:cTn id="13" fill="hold">
                            <p:stCondLst>
                              <p:cond delay="2000"/>
                            </p:stCondLst>
                            <p:childTnLst>
                              <p:par>
                                <p:cTn id="14" presetID="22" presetClass="entr" presetSubtype="2" fill="hold" grpId="0" nodeType="afterEffect">
                                  <p:stCondLst>
                                    <p:cond delay="0"/>
                                  </p:stCondLst>
                                  <p:childTnLst>
                                    <p:set>
                                      <p:cBhvr>
                                        <p:cTn id="15" dur="1" fill="hold">
                                          <p:stCondLst>
                                            <p:cond delay="0"/>
                                          </p:stCondLst>
                                        </p:cTn>
                                        <p:tgtEl>
                                          <p:spTgt spid="10"/>
                                        </p:tgtEl>
                                        <p:attrNameLst>
                                          <p:attrName>style.visibility</p:attrName>
                                        </p:attrNameLst>
                                      </p:cBhvr>
                                      <p:to>
                                        <p:strVal val="visible"/>
                                      </p:to>
                                    </p:set>
                                    <p:animEffect transition="in" filter="wipe(right)">
                                      <p:cBhvr>
                                        <p:cTn id="16" dur="20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12"/>
          <p:cNvSpPr txBox="1"/>
          <p:nvPr/>
        </p:nvSpPr>
        <p:spPr>
          <a:xfrm rot="16200000">
            <a:off x="-689961" y="4139715"/>
            <a:ext cx="194663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Winter Hardiness</a:t>
            </a:r>
          </a:p>
        </p:txBody>
      </p:sp>
      <p:sp>
        <p:nvSpPr>
          <p:cNvPr id="16" name="TextBox 15"/>
          <p:cNvSpPr txBox="1"/>
          <p:nvPr/>
        </p:nvSpPr>
        <p:spPr>
          <a:xfrm>
            <a:off x="1243911" y="6417330"/>
            <a:ext cx="243993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Juvenile Plant Height</a:t>
            </a:r>
          </a:p>
        </p:txBody>
      </p:sp>
      <p:grpSp>
        <p:nvGrpSpPr>
          <p:cNvPr id="199" name="Group 198"/>
          <p:cNvGrpSpPr>
            <a:grpSpLocks noChangeAspect="1"/>
          </p:cNvGrpSpPr>
          <p:nvPr/>
        </p:nvGrpSpPr>
        <p:grpSpPr>
          <a:xfrm>
            <a:off x="565303" y="2521542"/>
            <a:ext cx="3915216" cy="3916300"/>
            <a:chOff x="5341938" y="1445683"/>
            <a:chExt cx="5151600" cy="5153026"/>
          </a:xfrm>
        </p:grpSpPr>
        <p:grpSp>
          <p:nvGrpSpPr>
            <p:cNvPr id="22" name="Group 21"/>
            <p:cNvGrpSpPr/>
            <p:nvPr/>
          </p:nvGrpSpPr>
          <p:grpSpPr>
            <a:xfrm flipH="1">
              <a:off x="5341938" y="1445683"/>
              <a:ext cx="5151600" cy="5153026"/>
              <a:chOff x="938213" y="831850"/>
              <a:chExt cx="5153025" cy="5153026"/>
            </a:xfrm>
          </p:grpSpPr>
          <p:grpSp>
            <p:nvGrpSpPr>
              <p:cNvPr id="23" name="Group 22"/>
              <p:cNvGrpSpPr/>
              <p:nvPr/>
            </p:nvGrpSpPr>
            <p:grpSpPr>
              <a:xfrm>
                <a:off x="5999163" y="923925"/>
                <a:ext cx="92075" cy="4967288"/>
                <a:chOff x="5999163" y="923925"/>
                <a:chExt cx="92075" cy="4967288"/>
              </a:xfrm>
            </p:grpSpPr>
            <p:sp>
              <p:nvSpPr>
                <p:cNvPr id="183" name="Line 7"/>
                <p:cNvSpPr>
                  <a:spLocks noChangeShapeType="1"/>
                </p:cNvSpPr>
                <p:nvPr/>
              </p:nvSpPr>
              <p:spPr bwMode="auto">
                <a:xfrm flipV="1">
                  <a:off x="5999163" y="923925"/>
                  <a:ext cx="0" cy="496728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4" name="Line 9"/>
                <p:cNvSpPr>
                  <a:spLocks noChangeShapeType="1"/>
                </p:cNvSpPr>
                <p:nvPr/>
              </p:nvSpPr>
              <p:spPr bwMode="auto">
                <a:xfrm>
                  <a:off x="5999163" y="5700713"/>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5" name="Line 12"/>
                <p:cNvSpPr>
                  <a:spLocks noChangeShapeType="1"/>
                </p:cNvSpPr>
                <p:nvPr/>
              </p:nvSpPr>
              <p:spPr bwMode="auto">
                <a:xfrm>
                  <a:off x="5999163" y="5319713"/>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6" name="Line 15"/>
                <p:cNvSpPr>
                  <a:spLocks noChangeShapeType="1"/>
                </p:cNvSpPr>
                <p:nvPr/>
              </p:nvSpPr>
              <p:spPr bwMode="auto">
                <a:xfrm>
                  <a:off x="5999163" y="4937125"/>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7" name="Line 18"/>
                <p:cNvSpPr>
                  <a:spLocks noChangeShapeType="1"/>
                </p:cNvSpPr>
                <p:nvPr/>
              </p:nvSpPr>
              <p:spPr bwMode="auto">
                <a:xfrm>
                  <a:off x="5999163" y="4554538"/>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8" name="Line 21"/>
                <p:cNvSpPr>
                  <a:spLocks noChangeShapeType="1"/>
                </p:cNvSpPr>
                <p:nvPr/>
              </p:nvSpPr>
              <p:spPr bwMode="auto">
                <a:xfrm>
                  <a:off x="5999163" y="4171950"/>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9" name="Line 24"/>
                <p:cNvSpPr>
                  <a:spLocks noChangeShapeType="1"/>
                </p:cNvSpPr>
                <p:nvPr/>
              </p:nvSpPr>
              <p:spPr bwMode="auto">
                <a:xfrm>
                  <a:off x="5999163" y="3789363"/>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0" name="Line 27"/>
                <p:cNvSpPr>
                  <a:spLocks noChangeShapeType="1"/>
                </p:cNvSpPr>
                <p:nvPr/>
              </p:nvSpPr>
              <p:spPr bwMode="auto">
                <a:xfrm>
                  <a:off x="5999163" y="3406775"/>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1" name="Line 30"/>
                <p:cNvSpPr>
                  <a:spLocks noChangeShapeType="1"/>
                </p:cNvSpPr>
                <p:nvPr/>
              </p:nvSpPr>
              <p:spPr bwMode="auto">
                <a:xfrm>
                  <a:off x="5999163" y="3025775"/>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2" name="Line 33"/>
                <p:cNvSpPr>
                  <a:spLocks noChangeShapeType="1"/>
                </p:cNvSpPr>
                <p:nvPr/>
              </p:nvSpPr>
              <p:spPr bwMode="auto">
                <a:xfrm>
                  <a:off x="5999163" y="2643188"/>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3" name="Line 36"/>
                <p:cNvSpPr>
                  <a:spLocks noChangeShapeType="1"/>
                </p:cNvSpPr>
                <p:nvPr/>
              </p:nvSpPr>
              <p:spPr bwMode="auto">
                <a:xfrm>
                  <a:off x="5999163" y="2260600"/>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4" name="Line 39"/>
                <p:cNvSpPr>
                  <a:spLocks noChangeShapeType="1"/>
                </p:cNvSpPr>
                <p:nvPr/>
              </p:nvSpPr>
              <p:spPr bwMode="auto">
                <a:xfrm>
                  <a:off x="5999163" y="1879600"/>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5" name="Line 42"/>
                <p:cNvSpPr>
                  <a:spLocks noChangeShapeType="1"/>
                </p:cNvSpPr>
                <p:nvPr/>
              </p:nvSpPr>
              <p:spPr bwMode="auto">
                <a:xfrm>
                  <a:off x="5999163" y="1497013"/>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96" name="Line 45"/>
                <p:cNvSpPr>
                  <a:spLocks noChangeShapeType="1"/>
                </p:cNvSpPr>
                <p:nvPr/>
              </p:nvSpPr>
              <p:spPr bwMode="auto">
                <a:xfrm>
                  <a:off x="5999163" y="1114425"/>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4" name="Group 23"/>
              <p:cNvGrpSpPr/>
              <p:nvPr/>
            </p:nvGrpSpPr>
            <p:grpSpPr>
              <a:xfrm>
                <a:off x="1031876" y="5891213"/>
                <a:ext cx="4967288" cy="93663"/>
                <a:chOff x="1031876" y="5891213"/>
                <a:chExt cx="4967288" cy="93663"/>
              </a:xfrm>
            </p:grpSpPr>
            <p:sp>
              <p:nvSpPr>
                <p:cNvPr id="169" name="Line 49"/>
                <p:cNvSpPr>
                  <a:spLocks noChangeShapeType="1"/>
                </p:cNvSpPr>
                <p:nvPr/>
              </p:nvSpPr>
              <p:spPr bwMode="auto">
                <a:xfrm>
                  <a:off x="1031876" y="5891213"/>
                  <a:ext cx="496728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0" name="Line 54"/>
                <p:cNvSpPr>
                  <a:spLocks noChangeShapeType="1"/>
                </p:cNvSpPr>
                <p:nvPr/>
              </p:nvSpPr>
              <p:spPr bwMode="auto">
                <a:xfrm>
                  <a:off x="1412876"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1" name="Line 57"/>
                <p:cNvSpPr>
                  <a:spLocks noChangeShapeType="1"/>
                </p:cNvSpPr>
                <p:nvPr/>
              </p:nvSpPr>
              <p:spPr bwMode="auto">
                <a:xfrm>
                  <a:off x="1795463"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2" name="Line 60"/>
                <p:cNvSpPr>
                  <a:spLocks noChangeShapeType="1"/>
                </p:cNvSpPr>
                <p:nvPr/>
              </p:nvSpPr>
              <p:spPr bwMode="auto">
                <a:xfrm>
                  <a:off x="2178051"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3" name="Line 63"/>
                <p:cNvSpPr>
                  <a:spLocks noChangeShapeType="1"/>
                </p:cNvSpPr>
                <p:nvPr/>
              </p:nvSpPr>
              <p:spPr bwMode="auto">
                <a:xfrm>
                  <a:off x="2559051"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4" name="Line 66"/>
                <p:cNvSpPr>
                  <a:spLocks noChangeShapeType="1"/>
                </p:cNvSpPr>
                <p:nvPr/>
              </p:nvSpPr>
              <p:spPr bwMode="auto">
                <a:xfrm>
                  <a:off x="2941638"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5" name="Line 69"/>
                <p:cNvSpPr>
                  <a:spLocks noChangeShapeType="1"/>
                </p:cNvSpPr>
                <p:nvPr/>
              </p:nvSpPr>
              <p:spPr bwMode="auto">
                <a:xfrm>
                  <a:off x="3322638"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6" name="Line 72"/>
                <p:cNvSpPr>
                  <a:spLocks noChangeShapeType="1"/>
                </p:cNvSpPr>
                <p:nvPr/>
              </p:nvSpPr>
              <p:spPr bwMode="auto">
                <a:xfrm>
                  <a:off x="3705226"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7" name="Line 75"/>
                <p:cNvSpPr>
                  <a:spLocks noChangeShapeType="1"/>
                </p:cNvSpPr>
                <p:nvPr/>
              </p:nvSpPr>
              <p:spPr bwMode="auto">
                <a:xfrm>
                  <a:off x="4087813"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8" name="Line 78"/>
                <p:cNvSpPr>
                  <a:spLocks noChangeShapeType="1"/>
                </p:cNvSpPr>
                <p:nvPr/>
              </p:nvSpPr>
              <p:spPr bwMode="auto">
                <a:xfrm>
                  <a:off x="4468813"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79" name="Line 81"/>
                <p:cNvSpPr>
                  <a:spLocks noChangeShapeType="1"/>
                </p:cNvSpPr>
                <p:nvPr/>
              </p:nvSpPr>
              <p:spPr bwMode="auto">
                <a:xfrm>
                  <a:off x="4851401"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0" name="Line 84"/>
                <p:cNvSpPr>
                  <a:spLocks noChangeShapeType="1"/>
                </p:cNvSpPr>
                <p:nvPr/>
              </p:nvSpPr>
              <p:spPr bwMode="auto">
                <a:xfrm>
                  <a:off x="5233988"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1" name="Line 87"/>
                <p:cNvSpPr>
                  <a:spLocks noChangeShapeType="1"/>
                </p:cNvSpPr>
                <p:nvPr/>
              </p:nvSpPr>
              <p:spPr bwMode="auto">
                <a:xfrm>
                  <a:off x="5614988"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82" name="Line 90"/>
                <p:cNvSpPr>
                  <a:spLocks noChangeShapeType="1"/>
                </p:cNvSpPr>
                <p:nvPr/>
              </p:nvSpPr>
              <p:spPr bwMode="auto">
                <a:xfrm>
                  <a:off x="5999163"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5" name="Group 24"/>
              <p:cNvGrpSpPr/>
              <p:nvPr/>
            </p:nvGrpSpPr>
            <p:grpSpPr>
              <a:xfrm>
                <a:off x="1031876" y="831850"/>
                <a:ext cx="4967288" cy="92075"/>
                <a:chOff x="1031876" y="831850"/>
                <a:chExt cx="4967288" cy="92075"/>
              </a:xfrm>
            </p:grpSpPr>
            <p:sp>
              <p:nvSpPr>
                <p:cNvPr id="155" name="Line 50"/>
                <p:cNvSpPr>
                  <a:spLocks noChangeShapeType="1"/>
                </p:cNvSpPr>
                <p:nvPr/>
              </p:nvSpPr>
              <p:spPr bwMode="auto">
                <a:xfrm>
                  <a:off x="1031876" y="923925"/>
                  <a:ext cx="496728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6" name="Line 55"/>
                <p:cNvSpPr>
                  <a:spLocks noChangeShapeType="1"/>
                </p:cNvSpPr>
                <p:nvPr/>
              </p:nvSpPr>
              <p:spPr bwMode="auto">
                <a:xfrm flipV="1">
                  <a:off x="1412876"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7" name="Line 58"/>
                <p:cNvSpPr>
                  <a:spLocks noChangeShapeType="1"/>
                </p:cNvSpPr>
                <p:nvPr/>
              </p:nvSpPr>
              <p:spPr bwMode="auto">
                <a:xfrm flipV="1">
                  <a:off x="1795463"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8" name="Line 61"/>
                <p:cNvSpPr>
                  <a:spLocks noChangeShapeType="1"/>
                </p:cNvSpPr>
                <p:nvPr/>
              </p:nvSpPr>
              <p:spPr bwMode="auto">
                <a:xfrm flipV="1">
                  <a:off x="2178051"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9" name="Line 64"/>
                <p:cNvSpPr>
                  <a:spLocks noChangeShapeType="1"/>
                </p:cNvSpPr>
                <p:nvPr/>
              </p:nvSpPr>
              <p:spPr bwMode="auto">
                <a:xfrm flipV="1">
                  <a:off x="2559051"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0" name="Line 67"/>
                <p:cNvSpPr>
                  <a:spLocks noChangeShapeType="1"/>
                </p:cNvSpPr>
                <p:nvPr/>
              </p:nvSpPr>
              <p:spPr bwMode="auto">
                <a:xfrm flipV="1">
                  <a:off x="2941638"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1" name="Line 70"/>
                <p:cNvSpPr>
                  <a:spLocks noChangeShapeType="1"/>
                </p:cNvSpPr>
                <p:nvPr/>
              </p:nvSpPr>
              <p:spPr bwMode="auto">
                <a:xfrm flipV="1">
                  <a:off x="3322638"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2" name="Line 73"/>
                <p:cNvSpPr>
                  <a:spLocks noChangeShapeType="1"/>
                </p:cNvSpPr>
                <p:nvPr/>
              </p:nvSpPr>
              <p:spPr bwMode="auto">
                <a:xfrm flipV="1">
                  <a:off x="3705226"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3" name="Line 76"/>
                <p:cNvSpPr>
                  <a:spLocks noChangeShapeType="1"/>
                </p:cNvSpPr>
                <p:nvPr/>
              </p:nvSpPr>
              <p:spPr bwMode="auto">
                <a:xfrm flipV="1">
                  <a:off x="4087813"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4" name="Line 79"/>
                <p:cNvSpPr>
                  <a:spLocks noChangeShapeType="1"/>
                </p:cNvSpPr>
                <p:nvPr/>
              </p:nvSpPr>
              <p:spPr bwMode="auto">
                <a:xfrm flipV="1">
                  <a:off x="4468813"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5" name="Line 82"/>
                <p:cNvSpPr>
                  <a:spLocks noChangeShapeType="1"/>
                </p:cNvSpPr>
                <p:nvPr/>
              </p:nvSpPr>
              <p:spPr bwMode="auto">
                <a:xfrm flipV="1">
                  <a:off x="4851401"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6" name="Line 85"/>
                <p:cNvSpPr>
                  <a:spLocks noChangeShapeType="1"/>
                </p:cNvSpPr>
                <p:nvPr/>
              </p:nvSpPr>
              <p:spPr bwMode="auto">
                <a:xfrm flipV="1">
                  <a:off x="5233988"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7" name="Line 88"/>
                <p:cNvSpPr>
                  <a:spLocks noChangeShapeType="1"/>
                </p:cNvSpPr>
                <p:nvPr/>
              </p:nvSpPr>
              <p:spPr bwMode="auto">
                <a:xfrm flipV="1">
                  <a:off x="5614988"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68" name="Line 91"/>
                <p:cNvSpPr>
                  <a:spLocks noChangeShapeType="1"/>
                </p:cNvSpPr>
                <p:nvPr/>
              </p:nvSpPr>
              <p:spPr bwMode="auto">
                <a:xfrm flipV="1">
                  <a:off x="5999163"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26" name="Oval 94"/>
              <p:cNvSpPr>
                <a:spLocks noChangeArrowheads="1"/>
              </p:cNvSpPr>
              <p:nvPr/>
            </p:nvSpPr>
            <p:spPr bwMode="auto">
              <a:xfrm>
                <a:off x="2771776" y="3884613"/>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 name="Oval 95"/>
              <p:cNvSpPr>
                <a:spLocks noChangeArrowheads="1"/>
              </p:cNvSpPr>
              <p:nvPr/>
            </p:nvSpPr>
            <p:spPr bwMode="auto">
              <a:xfrm>
                <a:off x="4003676" y="2679700"/>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 name="Oval 96"/>
              <p:cNvSpPr>
                <a:spLocks noChangeArrowheads="1"/>
              </p:cNvSpPr>
              <p:nvPr/>
            </p:nvSpPr>
            <p:spPr bwMode="auto">
              <a:xfrm>
                <a:off x="2619376" y="3008313"/>
                <a:ext cx="146050"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 name="Oval 97"/>
              <p:cNvSpPr>
                <a:spLocks noChangeArrowheads="1"/>
              </p:cNvSpPr>
              <p:nvPr/>
            </p:nvSpPr>
            <p:spPr bwMode="auto">
              <a:xfrm>
                <a:off x="2873376" y="4056063"/>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 name="Oval 98"/>
              <p:cNvSpPr>
                <a:spLocks noChangeArrowheads="1"/>
              </p:cNvSpPr>
              <p:nvPr/>
            </p:nvSpPr>
            <p:spPr bwMode="auto">
              <a:xfrm>
                <a:off x="1290638" y="3987800"/>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 name="Oval 99"/>
              <p:cNvSpPr>
                <a:spLocks noChangeArrowheads="1"/>
              </p:cNvSpPr>
              <p:nvPr/>
            </p:nvSpPr>
            <p:spPr bwMode="auto">
              <a:xfrm>
                <a:off x="3076576" y="3781425"/>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 name="Oval 100"/>
              <p:cNvSpPr>
                <a:spLocks noChangeArrowheads="1"/>
              </p:cNvSpPr>
              <p:nvPr/>
            </p:nvSpPr>
            <p:spPr bwMode="auto">
              <a:xfrm>
                <a:off x="5410201" y="3206750"/>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 name="Oval 101"/>
              <p:cNvSpPr>
                <a:spLocks noChangeArrowheads="1"/>
              </p:cNvSpPr>
              <p:nvPr/>
            </p:nvSpPr>
            <p:spPr bwMode="auto">
              <a:xfrm>
                <a:off x="2227263" y="4565650"/>
                <a:ext cx="146050"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 name="Oval 102"/>
              <p:cNvSpPr>
                <a:spLocks noChangeArrowheads="1"/>
              </p:cNvSpPr>
              <p:nvPr/>
            </p:nvSpPr>
            <p:spPr bwMode="auto">
              <a:xfrm>
                <a:off x="2860676" y="4986338"/>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 name="Oval 103"/>
              <p:cNvSpPr>
                <a:spLocks noChangeArrowheads="1"/>
              </p:cNvSpPr>
              <p:nvPr/>
            </p:nvSpPr>
            <p:spPr bwMode="auto">
              <a:xfrm>
                <a:off x="4664076" y="3114675"/>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 name="Oval 104"/>
              <p:cNvSpPr>
                <a:spLocks noChangeArrowheads="1"/>
              </p:cNvSpPr>
              <p:nvPr/>
            </p:nvSpPr>
            <p:spPr bwMode="auto">
              <a:xfrm>
                <a:off x="4318001" y="2433638"/>
                <a:ext cx="146050" cy="146050"/>
              </a:xfrm>
              <a:prstGeom prst="ellipse">
                <a:avLst/>
              </a:prstGeom>
              <a:solidFill>
                <a:srgbClr val="C00000"/>
              </a:solidFill>
              <a:ln w="30163">
                <a:solidFill>
                  <a:srgbClr val="000000"/>
                </a:solidFill>
                <a:prstDash val="solid"/>
                <a:round/>
                <a:headEnd/>
                <a:tailEnd/>
              </a:ln>
            </p:spPr>
            <p:txBody>
              <a:bodyPr vert="horz" wrap="square" lIns="91440" tIns="45720" rIns="91440" bIns="45720" numCol="1" anchor="t" anchorCtr="0" compatLnSpc="1">
                <a:prstTxWarp prst="textNoShape">
                  <a:avLst/>
                </a:prstTxWarp>
              </a:bodyPr>
              <a:lstStyle/>
              <a:p>
                <a:endParaRPr lang="en-GB" dirty="0"/>
              </a:p>
            </p:txBody>
          </p:sp>
          <p:sp>
            <p:nvSpPr>
              <p:cNvPr id="37" name="Oval 105"/>
              <p:cNvSpPr>
                <a:spLocks noChangeArrowheads="1"/>
              </p:cNvSpPr>
              <p:nvPr/>
            </p:nvSpPr>
            <p:spPr bwMode="auto">
              <a:xfrm>
                <a:off x="4660901" y="2687638"/>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8" name="Oval 106"/>
              <p:cNvSpPr>
                <a:spLocks noChangeArrowheads="1"/>
              </p:cNvSpPr>
              <p:nvPr/>
            </p:nvSpPr>
            <p:spPr bwMode="auto">
              <a:xfrm>
                <a:off x="5265738" y="2466975"/>
                <a:ext cx="147638"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9" name="Oval 107"/>
              <p:cNvSpPr>
                <a:spLocks noChangeArrowheads="1"/>
              </p:cNvSpPr>
              <p:nvPr/>
            </p:nvSpPr>
            <p:spPr bwMode="auto">
              <a:xfrm>
                <a:off x="1077913" y="4779963"/>
                <a:ext cx="146050"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0" name="Oval 108"/>
              <p:cNvSpPr>
                <a:spLocks noChangeArrowheads="1"/>
              </p:cNvSpPr>
              <p:nvPr/>
            </p:nvSpPr>
            <p:spPr bwMode="auto">
              <a:xfrm>
                <a:off x="3494088" y="3257550"/>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1" name="Oval 109"/>
              <p:cNvSpPr>
                <a:spLocks noChangeArrowheads="1"/>
              </p:cNvSpPr>
              <p:nvPr/>
            </p:nvSpPr>
            <p:spPr bwMode="auto">
              <a:xfrm>
                <a:off x="3508376" y="3519488"/>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2" name="Oval 110"/>
              <p:cNvSpPr>
                <a:spLocks noChangeArrowheads="1"/>
              </p:cNvSpPr>
              <p:nvPr/>
            </p:nvSpPr>
            <p:spPr bwMode="auto">
              <a:xfrm>
                <a:off x="2913063" y="3581400"/>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3" name="Oval 111"/>
              <p:cNvSpPr>
                <a:spLocks noChangeArrowheads="1"/>
              </p:cNvSpPr>
              <p:nvPr/>
            </p:nvSpPr>
            <p:spPr bwMode="auto">
              <a:xfrm>
                <a:off x="4799013" y="2978150"/>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4" name="Oval 112"/>
              <p:cNvSpPr>
                <a:spLocks noChangeArrowheads="1"/>
              </p:cNvSpPr>
              <p:nvPr/>
            </p:nvSpPr>
            <p:spPr bwMode="auto">
              <a:xfrm>
                <a:off x="4376738" y="3533775"/>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5" name="Oval 113"/>
              <p:cNvSpPr>
                <a:spLocks noChangeArrowheads="1"/>
              </p:cNvSpPr>
              <p:nvPr/>
            </p:nvSpPr>
            <p:spPr bwMode="auto">
              <a:xfrm>
                <a:off x="3148013" y="3279775"/>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6" name="Oval 114"/>
              <p:cNvSpPr>
                <a:spLocks noChangeArrowheads="1"/>
              </p:cNvSpPr>
              <p:nvPr/>
            </p:nvSpPr>
            <p:spPr bwMode="auto">
              <a:xfrm>
                <a:off x="4165601" y="3379788"/>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7" name="Oval 115"/>
              <p:cNvSpPr>
                <a:spLocks noChangeArrowheads="1"/>
              </p:cNvSpPr>
              <p:nvPr/>
            </p:nvSpPr>
            <p:spPr bwMode="auto">
              <a:xfrm>
                <a:off x="4338638" y="3530600"/>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8" name="Oval 116"/>
              <p:cNvSpPr>
                <a:spLocks noChangeArrowheads="1"/>
              </p:cNvSpPr>
              <p:nvPr/>
            </p:nvSpPr>
            <p:spPr bwMode="auto">
              <a:xfrm>
                <a:off x="5662613" y="2281238"/>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49" name="Oval 117"/>
              <p:cNvSpPr>
                <a:spLocks noChangeArrowheads="1"/>
              </p:cNvSpPr>
              <p:nvPr/>
            </p:nvSpPr>
            <p:spPr bwMode="auto">
              <a:xfrm>
                <a:off x="5059363" y="3360738"/>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0" name="Oval 118"/>
              <p:cNvSpPr>
                <a:spLocks noChangeArrowheads="1"/>
              </p:cNvSpPr>
              <p:nvPr/>
            </p:nvSpPr>
            <p:spPr bwMode="auto">
              <a:xfrm>
                <a:off x="3316288" y="3513138"/>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1" name="Oval 119"/>
              <p:cNvSpPr>
                <a:spLocks noChangeArrowheads="1"/>
              </p:cNvSpPr>
              <p:nvPr/>
            </p:nvSpPr>
            <p:spPr bwMode="auto">
              <a:xfrm>
                <a:off x="2857501" y="4087813"/>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2" name="Oval 120"/>
              <p:cNvSpPr>
                <a:spLocks noChangeArrowheads="1"/>
              </p:cNvSpPr>
              <p:nvPr/>
            </p:nvSpPr>
            <p:spPr bwMode="auto">
              <a:xfrm>
                <a:off x="3148013" y="4429125"/>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3" name="Oval 121"/>
              <p:cNvSpPr>
                <a:spLocks noChangeArrowheads="1"/>
              </p:cNvSpPr>
              <p:nvPr/>
            </p:nvSpPr>
            <p:spPr bwMode="auto">
              <a:xfrm>
                <a:off x="3073401" y="4244975"/>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4" name="Oval 122"/>
              <p:cNvSpPr>
                <a:spLocks noChangeArrowheads="1"/>
              </p:cNvSpPr>
              <p:nvPr/>
            </p:nvSpPr>
            <p:spPr bwMode="auto">
              <a:xfrm>
                <a:off x="3776663" y="3887788"/>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5" name="Oval 123"/>
              <p:cNvSpPr>
                <a:spLocks noChangeArrowheads="1"/>
              </p:cNvSpPr>
              <p:nvPr/>
            </p:nvSpPr>
            <p:spPr bwMode="auto">
              <a:xfrm>
                <a:off x="4095751" y="3176588"/>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6" name="Oval 124"/>
              <p:cNvSpPr>
                <a:spLocks noChangeArrowheads="1"/>
              </p:cNvSpPr>
              <p:nvPr/>
            </p:nvSpPr>
            <p:spPr bwMode="auto">
              <a:xfrm>
                <a:off x="5284788" y="2667000"/>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7" name="Oval 125"/>
              <p:cNvSpPr>
                <a:spLocks noChangeArrowheads="1"/>
              </p:cNvSpPr>
              <p:nvPr/>
            </p:nvSpPr>
            <p:spPr bwMode="auto">
              <a:xfrm>
                <a:off x="5464176" y="2054225"/>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8" name="Oval 126"/>
              <p:cNvSpPr>
                <a:spLocks noChangeArrowheads="1"/>
              </p:cNvSpPr>
              <p:nvPr/>
            </p:nvSpPr>
            <p:spPr bwMode="auto">
              <a:xfrm>
                <a:off x="4827588" y="2535238"/>
                <a:ext cx="146050"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59" name="Oval 127"/>
              <p:cNvSpPr>
                <a:spLocks noChangeArrowheads="1"/>
              </p:cNvSpPr>
              <p:nvPr/>
            </p:nvSpPr>
            <p:spPr bwMode="auto">
              <a:xfrm>
                <a:off x="2905126" y="2774950"/>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0" name="Oval 128"/>
              <p:cNvSpPr>
                <a:spLocks noChangeArrowheads="1"/>
              </p:cNvSpPr>
              <p:nvPr/>
            </p:nvSpPr>
            <p:spPr bwMode="auto">
              <a:xfrm>
                <a:off x="4997451" y="1685925"/>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1" name="Oval 129"/>
              <p:cNvSpPr>
                <a:spLocks noChangeArrowheads="1"/>
              </p:cNvSpPr>
              <p:nvPr/>
            </p:nvSpPr>
            <p:spPr bwMode="auto">
              <a:xfrm>
                <a:off x="5318126" y="2659063"/>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2" name="Oval 130"/>
              <p:cNvSpPr>
                <a:spLocks noChangeArrowheads="1"/>
              </p:cNvSpPr>
              <p:nvPr/>
            </p:nvSpPr>
            <p:spPr bwMode="auto">
              <a:xfrm>
                <a:off x="5702301" y="2320925"/>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3" name="Oval 131"/>
              <p:cNvSpPr>
                <a:spLocks noChangeArrowheads="1"/>
              </p:cNvSpPr>
              <p:nvPr/>
            </p:nvSpPr>
            <p:spPr bwMode="auto">
              <a:xfrm>
                <a:off x="5503863" y="2093913"/>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4" name="Oval 132"/>
              <p:cNvSpPr>
                <a:spLocks noChangeArrowheads="1"/>
              </p:cNvSpPr>
              <p:nvPr/>
            </p:nvSpPr>
            <p:spPr bwMode="auto">
              <a:xfrm>
                <a:off x="5449888" y="3248025"/>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5" name="Oval 133"/>
              <p:cNvSpPr>
                <a:spLocks noChangeArrowheads="1"/>
              </p:cNvSpPr>
              <p:nvPr/>
            </p:nvSpPr>
            <p:spPr bwMode="auto">
              <a:xfrm>
                <a:off x="5357813" y="2698750"/>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6" name="Oval 134"/>
              <p:cNvSpPr>
                <a:spLocks noChangeArrowheads="1"/>
              </p:cNvSpPr>
              <p:nvPr/>
            </p:nvSpPr>
            <p:spPr bwMode="auto">
              <a:xfrm>
                <a:off x="5324476" y="2706688"/>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7" name="Oval 135"/>
              <p:cNvSpPr>
                <a:spLocks noChangeArrowheads="1"/>
              </p:cNvSpPr>
              <p:nvPr/>
            </p:nvSpPr>
            <p:spPr bwMode="auto">
              <a:xfrm>
                <a:off x="5307013" y="2508250"/>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8" name="Oval 136"/>
              <p:cNvSpPr>
                <a:spLocks noChangeArrowheads="1"/>
              </p:cNvSpPr>
              <p:nvPr/>
            </p:nvSpPr>
            <p:spPr bwMode="auto">
              <a:xfrm>
                <a:off x="5099051" y="3400425"/>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69" name="Oval 137"/>
              <p:cNvSpPr>
                <a:spLocks noChangeArrowheads="1"/>
              </p:cNvSpPr>
              <p:nvPr/>
            </p:nvSpPr>
            <p:spPr bwMode="auto">
              <a:xfrm>
                <a:off x="5037138" y="1725613"/>
                <a:ext cx="68263"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0" name="Oval 138"/>
              <p:cNvSpPr>
                <a:spLocks noChangeArrowheads="1"/>
              </p:cNvSpPr>
              <p:nvPr/>
            </p:nvSpPr>
            <p:spPr bwMode="auto">
              <a:xfrm>
                <a:off x="4867276" y="2574925"/>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1" name="Oval 139"/>
              <p:cNvSpPr>
                <a:spLocks noChangeArrowheads="1"/>
              </p:cNvSpPr>
              <p:nvPr/>
            </p:nvSpPr>
            <p:spPr bwMode="auto">
              <a:xfrm>
                <a:off x="4838701" y="3017838"/>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2" name="Oval 140"/>
              <p:cNvSpPr>
                <a:spLocks noChangeArrowheads="1"/>
              </p:cNvSpPr>
              <p:nvPr/>
            </p:nvSpPr>
            <p:spPr bwMode="auto">
              <a:xfrm>
                <a:off x="4703763" y="3154363"/>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3" name="Oval 141"/>
              <p:cNvSpPr>
                <a:spLocks noChangeArrowheads="1"/>
              </p:cNvSpPr>
              <p:nvPr/>
            </p:nvSpPr>
            <p:spPr bwMode="auto">
              <a:xfrm>
                <a:off x="4700588" y="2728913"/>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nvGrpSpPr>
              <p:cNvPr id="74" name="Group 73"/>
              <p:cNvGrpSpPr/>
              <p:nvPr/>
            </p:nvGrpSpPr>
            <p:grpSpPr>
              <a:xfrm>
                <a:off x="938213" y="831850"/>
                <a:ext cx="93663" cy="5153026"/>
                <a:chOff x="938213" y="831850"/>
                <a:chExt cx="93663" cy="5153026"/>
              </a:xfrm>
            </p:grpSpPr>
            <p:sp>
              <p:nvSpPr>
                <p:cNvPr id="139" name="Line 6"/>
                <p:cNvSpPr>
                  <a:spLocks noChangeShapeType="1"/>
                </p:cNvSpPr>
                <p:nvPr/>
              </p:nvSpPr>
              <p:spPr bwMode="auto">
                <a:xfrm flipV="1">
                  <a:off x="1031876" y="923925"/>
                  <a:ext cx="0" cy="496728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0" name="Line 8"/>
                <p:cNvSpPr>
                  <a:spLocks noChangeShapeType="1"/>
                </p:cNvSpPr>
                <p:nvPr/>
              </p:nvSpPr>
              <p:spPr bwMode="auto">
                <a:xfrm flipH="1">
                  <a:off x="938213" y="57007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1" name="Line 11"/>
                <p:cNvSpPr>
                  <a:spLocks noChangeShapeType="1"/>
                </p:cNvSpPr>
                <p:nvPr/>
              </p:nvSpPr>
              <p:spPr bwMode="auto">
                <a:xfrm flipH="1">
                  <a:off x="938213" y="53197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2" name="Line 14"/>
                <p:cNvSpPr>
                  <a:spLocks noChangeShapeType="1"/>
                </p:cNvSpPr>
                <p:nvPr/>
              </p:nvSpPr>
              <p:spPr bwMode="auto">
                <a:xfrm flipH="1">
                  <a:off x="938213" y="493712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3" name="Line 17"/>
                <p:cNvSpPr>
                  <a:spLocks noChangeShapeType="1"/>
                </p:cNvSpPr>
                <p:nvPr/>
              </p:nvSpPr>
              <p:spPr bwMode="auto">
                <a:xfrm flipH="1">
                  <a:off x="938213" y="45545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4" name="Line 20"/>
                <p:cNvSpPr>
                  <a:spLocks noChangeShapeType="1"/>
                </p:cNvSpPr>
                <p:nvPr/>
              </p:nvSpPr>
              <p:spPr bwMode="auto">
                <a:xfrm flipH="1">
                  <a:off x="938213" y="41719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5" name="Line 23"/>
                <p:cNvSpPr>
                  <a:spLocks noChangeShapeType="1"/>
                </p:cNvSpPr>
                <p:nvPr/>
              </p:nvSpPr>
              <p:spPr bwMode="auto">
                <a:xfrm flipH="1">
                  <a:off x="938213" y="378936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6" name="Line 26"/>
                <p:cNvSpPr>
                  <a:spLocks noChangeShapeType="1"/>
                </p:cNvSpPr>
                <p:nvPr/>
              </p:nvSpPr>
              <p:spPr bwMode="auto">
                <a:xfrm flipH="1">
                  <a:off x="938213" y="34067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7" name="Line 29"/>
                <p:cNvSpPr>
                  <a:spLocks noChangeShapeType="1"/>
                </p:cNvSpPr>
                <p:nvPr/>
              </p:nvSpPr>
              <p:spPr bwMode="auto">
                <a:xfrm flipH="1">
                  <a:off x="938213" y="30257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8" name="Line 32"/>
                <p:cNvSpPr>
                  <a:spLocks noChangeShapeType="1"/>
                </p:cNvSpPr>
                <p:nvPr/>
              </p:nvSpPr>
              <p:spPr bwMode="auto">
                <a:xfrm flipH="1">
                  <a:off x="938213" y="264318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49" name="Line 35"/>
                <p:cNvSpPr>
                  <a:spLocks noChangeShapeType="1"/>
                </p:cNvSpPr>
                <p:nvPr/>
              </p:nvSpPr>
              <p:spPr bwMode="auto">
                <a:xfrm flipH="1">
                  <a:off x="938213" y="226060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0" name="Line 38"/>
                <p:cNvSpPr>
                  <a:spLocks noChangeShapeType="1"/>
                </p:cNvSpPr>
                <p:nvPr/>
              </p:nvSpPr>
              <p:spPr bwMode="auto">
                <a:xfrm flipH="1">
                  <a:off x="938213" y="187960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1" name="Line 41"/>
                <p:cNvSpPr>
                  <a:spLocks noChangeShapeType="1"/>
                </p:cNvSpPr>
                <p:nvPr/>
              </p:nvSpPr>
              <p:spPr bwMode="auto">
                <a:xfrm flipH="1">
                  <a:off x="938213" y="14970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2" name="Line 44"/>
                <p:cNvSpPr>
                  <a:spLocks noChangeShapeType="1"/>
                </p:cNvSpPr>
                <p:nvPr/>
              </p:nvSpPr>
              <p:spPr bwMode="auto">
                <a:xfrm flipH="1">
                  <a:off x="938213" y="111442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3" name="Line 51"/>
                <p:cNvSpPr>
                  <a:spLocks noChangeShapeType="1"/>
                </p:cNvSpPr>
                <p:nvPr/>
              </p:nvSpPr>
              <p:spPr bwMode="auto">
                <a:xfrm>
                  <a:off x="1031876"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54" name="Line 52"/>
                <p:cNvSpPr>
                  <a:spLocks noChangeShapeType="1"/>
                </p:cNvSpPr>
                <p:nvPr/>
              </p:nvSpPr>
              <p:spPr bwMode="auto">
                <a:xfrm flipV="1">
                  <a:off x="1031876"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75" name="Line 484"/>
              <p:cNvSpPr>
                <a:spLocks noChangeShapeType="1"/>
              </p:cNvSpPr>
              <p:nvPr/>
            </p:nvSpPr>
            <p:spPr bwMode="auto">
              <a:xfrm flipH="1">
                <a:off x="5824538" y="2427288"/>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6" name="Line 485"/>
              <p:cNvSpPr>
                <a:spLocks noChangeShapeType="1"/>
              </p:cNvSpPr>
              <p:nvPr/>
            </p:nvSpPr>
            <p:spPr bwMode="auto">
              <a:xfrm flipH="1">
                <a:off x="5767388" y="2474913"/>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7" name="Line 486"/>
              <p:cNvSpPr>
                <a:spLocks noChangeShapeType="1"/>
              </p:cNvSpPr>
              <p:nvPr/>
            </p:nvSpPr>
            <p:spPr bwMode="auto">
              <a:xfrm flipH="1">
                <a:off x="5670551" y="250190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8" name="Line 487"/>
              <p:cNvSpPr>
                <a:spLocks noChangeShapeType="1"/>
              </p:cNvSpPr>
              <p:nvPr/>
            </p:nvSpPr>
            <p:spPr bwMode="auto">
              <a:xfrm flipH="1">
                <a:off x="5613401" y="2549525"/>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79" name="Line 488"/>
              <p:cNvSpPr>
                <a:spLocks noChangeShapeType="1"/>
              </p:cNvSpPr>
              <p:nvPr/>
            </p:nvSpPr>
            <p:spPr bwMode="auto">
              <a:xfrm flipH="1">
                <a:off x="5516563" y="257810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0" name="Line 489"/>
              <p:cNvSpPr>
                <a:spLocks noChangeShapeType="1"/>
              </p:cNvSpPr>
              <p:nvPr/>
            </p:nvSpPr>
            <p:spPr bwMode="auto">
              <a:xfrm flipH="1">
                <a:off x="5459413" y="2625725"/>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1" name="Line 490"/>
              <p:cNvSpPr>
                <a:spLocks noChangeShapeType="1"/>
              </p:cNvSpPr>
              <p:nvPr/>
            </p:nvSpPr>
            <p:spPr bwMode="auto">
              <a:xfrm flipH="1">
                <a:off x="5362576" y="2652713"/>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2" name="Line 491"/>
              <p:cNvSpPr>
                <a:spLocks noChangeShapeType="1"/>
              </p:cNvSpPr>
              <p:nvPr/>
            </p:nvSpPr>
            <p:spPr bwMode="auto">
              <a:xfrm flipH="1">
                <a:off x="5305426" y="2701925"/>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3" name="Line 492"/>
              <p:cNvSpPr>
                <a:spLocks noChangeShapeType="1"/>
              </p:cNvSpPr>
              <p:nvPr/>
            </p:nvSpPr>
            <p:spPr bwMode="auto">
              <a:xfrm flipH="1">
                <a:off x="5208588" y="2728913"/>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4" name="Line 493"/>
              <p:cNvSpPr>
                <a:spLocks noChangeShapeType="1"/>
              </p:cNvSpPr>
              <p:nvPr/>
            </p:nvSpPr>
            <p:spPr bwMode="auto">
              <a:xfrm flipH="1">
                <a:off x="5151438" y="2776538"/>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5" name="Line 494"/>
              <p:cNvSpPr>
                <a:spLocks noChangeShapeType="1"/>
              </p:cNvSpPr>
              <p:nvPr/>
            </p:nvSpPr>
            <p:spPr bwMode="auto">
              <a:xfrm flipH="1">
                <a:off x="5054601" y="2805113"/>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6" name="Line 495"/>
              <p:cNvSpPr>
                <a:spLocks noChangeShapeType="1"/>
              </p:cNvSpPr>
              <p:nvPr/>
            </p:nvSpPr>
            <p:spPr bwMode="auto">
              <a:xfrm flipH="1">
                <a:off x="4997451" y="2852738"/>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7" name="Line 496"/>
              <p:cNvSpPr>
                <a:spLocks noChangeShapeType="1"/>
              </p:cNvSpPr>
              <p:nvPr/>
            </p:nvSpPr>
            <p:spPr bwMode="auto">
              <a:xfrm flipH="1">
                <a:off x="4900613" y="2879725"/>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8" name="Line 497"/>
              <p:cNvSpPr>
                <a:spLocks noChangeShapeType="1"/>
              </p:cNvSpPr>
              <p:nvPr/>
            </p:nvSpPr>
            <p:spPr bwMode="auto">
              <a:xfrm flipH="1">
                <a:off x="4843463" y="2927350"/>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89" name="Line 498"/>
              <p:cNvSpPr>
                <a:spLocks noChangeShapeType="1"/>
              </p:cNvSpPr>
              <p:nvPr/>
            </p:nvSpPr>
            <p:spPr bwMode="auto">
              <a:xfrm flipH="1">
                <a:off x="4746626" y="2954338"/>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0" name="Line 499"/>
              <p:cNvSpPr>
                <a:spLocks noChangeShapeType="1"/>
              </p:cNvSpPr>
              <p:nvPr/>
            </p:nvSpPr>
            <p:spPr bwMode="auto">
              <a:xfrm flipH="1">
                <a:off x="4689476" y="3001963"/>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1" name="Line 500"/>
              <p:cNvSpPr>
                <a:spLocks noChangeShapeType="1"/>
              </p:cNvSpPr>
              <p:nvPr/>
            </p:nvSpPr>
            <p:spPr bwMode="auto">
              <a:xfrm flipH="1">
                <a:off x="4592638" y="3030538"/>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2" name="Line 501"/>
              <p:cNvSpPr>
                <a:spLocks noChangeShapeType="1"/>
              </p:cNvSpPr>
              <p:nvPr/>
            </p:nvSpPr>
            <p:spPr bwMode="auto">
              <a:xfrm flipH="1">
                <a:off x="4535488" y="3078163"/>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3" name="Line 502"/>
              <p:cNvSpPr>
                <a:spLocks noChangeShapeType="1"/>
              </p:cNvSpPr>
              <p:nvPr/>
            </p:nvSpPr>
            <p:spPr bwMode="auto">
              <a:xfrm flipH="1">
                <a:off x="4438651" y="310515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4" name="Line 503"/>
              <p:cNvSpPr>
                <a:spLocks noChangeShapeType="1"/>
              </p:cNvSpPr>
              <p:nvPr/>
            </p:nvSpPr>
            <p:spPr bwMode="auto">
              <a:xfrm flipH="1">
                <a:off x="4381501" y="3154363"/>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5" name="Line 504"/>
              <p:cNvSpPr>
                <a:spLocks noChangeShapeType="1"/>
              </p:cNvSpPr>
              <p:nvPr/>
            </p:nvSpPr>
            <p:spPr bwMode="auto">
              <a:xfrm flipH="1">
                <a:off x="4284663" y="3181350"/>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6" name="Line 505"/>
              <p:cNvSpPr>
                <a:spLocks noChangeShapeType="1"/>
              </p:cNvSpPr>
              <p:nvPr/>
            </p:nvSpPr>
            <p:spPr bwMode="auto">
              <a:xfrm flipH="1">
                <a:off x="4227513" y="3228975"/>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7" name="Line 506"/>
              <p:cNvSpPr>
                <a:spLocks noChangeShapeType="1"/>
              </p:cNvSpPr>
              <p:nvPr/>
            </p:nvSpPr>
            <p:spPr bwMode="auto">
              <a:xfrm flipH="1">
                <a:off x="4130676" y="3257550"/>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8" name="Line 507"/>
              <p:cNvSpPr>
                <a:spLocks noChangeShapeType="1"/>
              </p:cNvSpPr>
              <p:nvPr/>
            </p:nvSpPr>
            <p:spPr bwMode="auto">
              <a:xfrm flipH="1">
                <a:off x="4073526" y="3303588"/>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99" name="Line 508"/>
              <p:cNvSpPr>
                <a:spLocks noChangeShapeType="1"/>
              </p:cNvSpPr>
              <p:nvPr/>
            </p:nvSpPr>
            <p:spPr bwMode="auto">
              <a:xfrm flipH="1">
                <a:off x="3976688" y="3332163"/>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0" name="Line 509"/>
              <p:cNvSpPr>
                <a:spLocks noChangeShapeType="1"/>
              </p:cNvSpPr>
              <p:nvPr/>
            </p:nvSpPr>
            <p:spPr bwMode="auto">
              <a:xfrm flipH="1">
                <a:off x="3919538" y="3379788"/>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1" name="Line 510"/>
              <p:cNvSpPr>
                <a:spLocks noChangeShapeType="1"/>
              </p:cNvSpPr>
              <p:nvPr/>
            </p:nvSpPr>
            <p:spPr bwMode="auto">
              <a:xfrm flipH="1">
                <a:off x="3822701" y="3406775"/>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2" name="Line 511"/>
              <p:cNvSpPr>
                <a:spLocks noChangeShapeType="1"/>
              </p:cNvSpPr>
              <p:nvPr/>
            </p:nvSpPr>
            <p:spPr bwMode="auto">
              <a:xfrm flipH="1">
                <a:off x="3765551" y="3454400"/>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3" name="Line 512"/>
              <p:cNvSpPr>
                <a:spLocks noChangeShapeType="1"/>
              </p:cNvSpPr>
              <p:nvPr/>
            </p:nvSpPr>
            <p:spPr bwMode="auto">
              <a:xfrm flipH="1">
                <a:off x="3668713" y="3482975"/>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4" name="Line 513"/>
              <p:cNvSpPr>
                <a:spLocks noChangeShapeType="1"/>
              </p:cNvSpPr>
              <p:nvPr/>
            </p:nvSpPr>
            <p:spPr bwMode="auto">
              <a:xfrm flipH="1">
                <a:off x="3611563" y="3530600"/>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5" name="Line 514"/>
              <p:cNvSpPr>
                <a:spLocks noChangeShapeType="1"/>
              </p:cNvSpPr>
              <p:nvPr/>
            </p:nvSpPr>
            <p:spPr bwMode="auto">
              <a:xfrm flipH="1">
                <a:off x="3514726" y="3557588"/>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6" name="Line 515"/>
              <p:cNvSpPr>
                <a:spLocks noChangeShapeType="1"/>
              </p:cNvSpPr>
              <p:nvPr/>
            </p:nvSpPr>
            <p:spPr bwMode="auto">
              <a:xfrm flipH="1">
                <a:off x="3457576" y="3606800"/>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7" name="Line 516"/>
              <p:cNvSpPr>
                <a:spLocks noChangeShapeType="1"/>
              </p:cNvSpPr>
              <p:nvPr/>
            </p:nvSpPr>
            <p:spPr bwMode="auto">
              <a:xfrm flipH="1">
                <a:off x="3360738" y="3633788"/>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8" name="Line 517"/>
              <p:cNvSpPr>
                <a:spLocks noChangeShapeType="1"/>
              </p:cNvSpPr>
              <p:nvPr/>
            </p:nvSpPr>
            <p:spPr bwMode="auto">
              <a:xfrm flipH="1">
                <a:off x="3303588" y="3681413"/>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09" name="Line 518"/>
              <p:cNvSpPr>
                <a:spLocks noChangeShapeType="1"/>
              </p:cNvSpPr>
              <p:nvPr/>
            </p:nvSpPr>
            <p:spPr bwMode="auto">
              <a:xfrm flipH="1">
                <a:off x="3206751" y="3709988"/>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0" name="Line 519"/>
              <p:cNvSpPr>
                <a:spLocks noChangeShapeType="1"/>
              </p:cNvSpPr>
              <p:nvPr/>
            </p:nvSpPr>
            <p:spPr bwMode="auto">
              <a:xfrm flipH="1">
                <a:off x="3148013" y="3756025"/>
                <a:ext cx="6350"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1" name="Line 520"/>
              <p:cNvSpPr>
                <a:spLocks noChangeShapeType="1"/>
              </p:cNvSpPr>
              <p:nvPr/>
            </p:nvSpPr>
            <p:spPr bwMode="auto">
              <a:xfrm flipH="1">
                <a:off x="3052763" y="3784600"/>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2" name="Line 521"/>
              <p:cNvSpPr>
                <a:spLocks noChangeShapeType="1"/>
              </p:cNvSpPr>
              <p:nvPr/>
            </p:nvSpPr>
            <p:spPr bwMode="auto">
              <a:xfrm flipH="1">
                <a:off x="2994026" y="3832225"/>
                <a:ext cx="6350"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3" name="Line 522"/>
              <p:cNvSpPr>
                <a:spLocks noChangeShapeType="1"/>
              </p:cNvSpPr>
              <p:nvPr/>
            </p:nvSpPr>
            <p:spPr bwMode="auto">
              <a:xfrm flipH="1">
                <a:off x="2898776" y="3859213"/>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4" name="Line 523"/>
              <p:cNvSpPr>
                <a:spLocks noChangeShapeType="1"/>
              </p:cNvSpPr>
              <p:nvPr/>
            </p:nvSpPr>
            <p:spPr bwMode="auto">
              <a:xfrm flipH="1">
                <a:off x="2840038" y="3906838"/>
                <a:ext cx="6350"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5" name="Line 524"/>
              <p:cNvSpPr>
                <a:spLocks noChangeShapeType="1"/>
              </p:cNvSpPr>
              <p:nvPr/>
            </p:nvSpPr>
            <p:spPr bwMode="auto">
              <a:xfrm flipH="1">
                <a:off x="2744788" y="3935413"/>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6" name="Line 525"/>
              <p:cNvSpPr>
                <a:spLocks noChangeShapeType="1"/>
              </p:cNvSpPr>
              <p:nvPr/>
            </p:nvSpPr>
            <p:spPr bwMode="auto">
              <a:xfrm flipH="1">
                <a:off x="2686051" y="3983038"/>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7" name="Line 526"/>
              <p:cNvSpPr>
                <a:spLocks noChangeShapeType="1"/>
              </p:cNvSpPr>
              <p:nvPr/>
            </p:nvSpPr>
            <p:spPr bwMode="auto">
              <a:xfrm flipH="1">
                <a:off x="2590801" y="4010025"/>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8" name="Line 527"/>
              <p:cNvSpPr>
                <a:spLocks noChangeShapeType="1"/>
              </p:cNvSpPr>
              <p:nvPr/>
            </p:nvSpPr>
            <p:spPr bwMode="auto">
              <a:xfrm flipH="1">
                <a:off x="2532063" y="4057650"/>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19" name="Line 528"/>
              <p:cNvSpPr>
                <a:spLocks noChangeShapeType="1"/>
              </p:cNvSpPr>
              <p:nvPr/>
            </p:nvSpPr>
            <p:spPr bwMode="auto">
              <a:xfrm flipH="1">
                <a:off x="2436813" y="4086225"/>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0" name="Line 529"/>
              <p:cNvSpPr>
                <a:spLocks noChangeShapeType="1"/>
              </p:cNvSpPr>
              <p:nvPr/>
            </p:nvSpPr>
            <p:spPr bwMode="auto">
              <a:xfrm flipH="1">
                <a:off x="2378076" y="4133850"/>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1" name="Line 530"/>
              <p:cNvSpPr>
                <a:spLocks noChangeShapeType="1"/>
              </p:cNvSpPr>
              <p:nvPr/>
            </p:nvSpPr>
            <p:spPr bwMode="auto">
              <a:xfrm flipH="1">
                <a:off x="2282826" y="4162425"/>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2" name="Line 531"/>
              <p:cNvSpPr>
                <a:spLocks noChangeShapeType="1"/>
              </p:cNvSpPr>
              <p:nvPr/>
            </p:nvSpPr>
            <p:spPr bwMode="auto">
              <a:xfrm flipH="1">
                <a:off x="2224088" y="4208463"/>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3" name="Line 532"/>
              <p:cNvSpPr>
                <a:spLocks noChangeShapeType="1"/>
              </p:cNvSpPr>
              <p:nvPr/>
            </p:nvSpPr>
            <p:spPr bwMode="auto">
              <a:xfrm flipH="1">
                <a:off x="2128838" y="4237038"/>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4" name="Line 533"/>
              <p:cNvSpPr>
                <a:spLocks noChangeShapeType="1"/>
              </p:cNvSpPr>
              <p:nvPr/>
            </p:nvSpPr>
            <p:spPr bwMode="auto">
              <a:xfrm flipH="1">
                <a:off x="2070101" y="4284663"/>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5" name="Line 534"/>
              <p:cNvSpPr>
                <a:spLocks noChangeShapeType="1"/>
              </p:cNvSpPr>
              <p:nvPr/>
            </p:nvSpPr>
            <p:spPr bwMode="auto">
              <a:xfrm flipH="1">
                <a:off x="1974851" y="431165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6" name="Line 535"/>
              <p:cNvSpPr>
                <a:spLocks noChangeShapeType="1"/>
              </p:cNvSpPr>
              <p:nvPr/>
            </p:nvSpPr>
            <p:spPr bwMode="auto">
              <a:xfrm flipH="1">
                <a:off x="1916113" y="4359275"/>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7" name="Line 536"/>
              <p:cNvSpPr>
                <a:spLocks noChangeShapeType="1"/>
              </p:cNvSpPr>
              <p:nvPr/>
            </p:nvSpPr>
            <p:spPr bwMode="auto">
              <a:xfrm flipH="1">
                <a:off x="1820863" y="438785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8" name="Line 537"/>
              <p:cNvSpPr>
                <a:spLocks noChangeShapeType="1"/>
              </p:cNvSpPr>
              <p:nvPr/>
            </p:nvSpPr>
            <p:spPr bwMode="auto">
              <a:xfrm flipH="1">
                <a:off x="1762126" y="4435475"/>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29" name="Line 538"/>
              <p:cNvSpPr>
                <a:spLocks noChangeShapeType="1"/>
              </p:cNvSpPr>
              <p:nvPr/>
            </p:nvSpPr>
            <p:spPr bwMode="auto">
              <a:xfrm flipH="1">
                <a:off x="1666876" y="4462463"/>
                <a:ext cx="42863"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0" name="Line 539"/>
              <p:cNvSpPr>
                <a:spLocks noChangeShapeType="1"/>
              </p:cNvSpPr>
              <p:nvPr/>
            </p:nvSpPr>
            <p:spPr bwMode="auto">
              <a:xfrm flipH="1">
                <a:off x="1608138" y="4510088"/>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1" name="Line 540"/>
              <p:cNvSpPr>
                <a:spLocks noChangeShapeType="1"/>
              </p:cNvSpPr>
              <p:nvPr/>
            </p:nvSpPr>
            <p:spPr bwMode="auto">
              <a:xfrm flipH="1">
                <a:off x="1512888" y="4538663"/>
                <a:ext cx="42863"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2" name="Line 541"/>
              <p:cNvSpPr>
                <a:spLocks noChangeShapeType="1"/>
              </p:cNvSpPr>
              <p:nvPr/>
            </p:nvSpPr>
            <p:spPr bwMode="auto">
              <a:xfrm flipH="1">
                <a:off x="1454151" y="4586288"/>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3" name="Line 542"/>
              <p:cNvSpPr>
                <a:spLocks noChangeShapeType="1"/>
              </p:cNvSpPr>
              <p:nvPr/>
            </p:nvSpPr>
            <p:spPr bwMode="auto">
              <a:xfrm flipH="1">
                <a:off x="1358901" y="4614863"/>
                <a:ext cx="42863"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4" name="Line 543"/>
              <p:cNvSpPr>
                <a:spLocks noChangeShapeType="1"/>
              </p:cNvSpPr>
              <p:nvPr/>
            </p:nvSpPr>
            <p:spPr bwMode="auto">
              <a:xfrm flipH="1">
                <a:off x="1300163" y="4660900"/>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5" name="Line 544"/>
              <p:cNvSpPr>
                <a:spLocks noChangeShapeType="1"/>
              </p:cNvSpPr>
              <p:nvPr/>
            </p:nvSpPr>
            <p:spPr bwMode="auto">
              <a:xfrm flipH="1">
                <a:off x="1204913" y="4689475"/>
                <a:ext cx="42863"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138" name="TextBox 137"/>
              <p:cNvSpPr txBox="1"/>
              <p:nvPr/>
            </p:nvSpPr>
            <p:spPr>
              <a:xfrm>
                <a:off x="1100930" y="984141"/>
                <a:ext cx="3323432" cy="85043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Regression b</a:t>
                </a:r>
                <a:r>
                  <a:rPr lang="en-GB" baseline="-25000" dirty="0">
                    <a:latin typeface="Arial" panose="020B0604020202020204" pitchFamily="34" charset="0"/>
                    <a:cs typeface="Arial" panose="020B0604020202020204" pitchFamily="34" charset="0"/>
                  </a:rPr>
                  <a:t>(Y.X)</a:t>
                </a:r>
                <a:r>
                  <a:rPr lang="en-GB" dirty="0">
                    <a:latin typeface="Arial" panose="020B0604020202020204" pitchFamily="34" charset="0"/>
                    <a:cs typeface="Arial" panose="020B0604020202020204" pitchFamily="34" charset="0"/>
                  </a:rPr>
                  <a:t>=0.50</a:t>
                </a:r>
                <a:br>
                  <a:rPr lang="en-GB" dirty="0">
                    <a:latin typeface="Arial" panose="020B0604020202020204" pitchFamily="34" charset="0"/>
                    <a:cs typeface="Arial" panose="020B0604020202020204" pitchFamily="34" charset="0"/>
                  </a:rPr>
                </a:br>
                <a:r>
                  <a:rPr lang="en-GB" dirty="0">
                    <a:latin typeface="Arial" panose="020B0604020202020204" pitchFamily="34" charset="0"/>
                    <a:cs typeface="Arial" panose="020B0604020202020204" pitchFamily="34" charset="0"/>
                  </a:rPr>
                  <a:t>Correlation r</a:t>
                </a:r>
                <a:r>
                  <a:rPr lang="en-GB" baseline="-25000" dirty="0">
                    <a:latin typeface="Arial" panose="020B0604020202020204" pitchFamily="34" charset="0"/>
                    <a:cs typeface="Arial" panose="020B0604020202020204" pitchFamily="34" charset="0"/>
                  </a:rPr>
                  <a:t>(X.Y)  </a:t>
                </a:r>
                <a:r>
                  <a:rPr lang="en-GB" dirty="0">
                    <a:latin typeface="Arial" panose="020B0604020202020204" pitchFamily="34" charset="0"/>
                    <a:cs typeface="Arial" panose="020B0604020202020204" pitchFamily="34" charset="0"/>
                  </a:rPr>
                  <a:t>=0.71</a:t>
                </a:r>
              </a:p>
            </p:txBody>
          </p:sp>
        </p:grpSp>
        <p:cxnSp>
          <p:nvCxnSpPr>
            <p:cNvPr id="197" name="Straight Connector 196"/>
            <p:cNvCxnSpPr/>
            <p:nvPr/>
          </p:nvCxnSpPr>
          <p:spPr>
            <a:xfrm flipH="1">
              <a:off x="5433988" y="1510675"/>
              <a:ext cx="0" cy="4967288"/>
            </a:xfrm>
            <a:prstGeom prst="line">
              <a:avLst/>
            </a:prstGeom>
            <a:ln w="38100">
              <a:solidFill>
                <a:srgbClr val="0000CC"/>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200" name="TextBox 199"/>
          <p:cNvSpPr txBox="1"/>
          <p:nvPr/>
        </p:nvSpPr>
        <p:spPr>
          <a:xfrm>
            <a:off x="72000" y="36000"/>
            <a:ext cx="12081313"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latin typeface="Arial" panose="020B0604020202020204" pitchFamily="34" charset="0"/>
                <a:cs typeface="Arial" panose="020B0604020202020204" pitchFamily="34" charset="0"/>
              </a:rPr>
              <a:t>Left: Indirect gain of winter hardiness when solely selecting in favour of short juvenile plant height. Right: Selection based on an index. Index gives negative weight for plant height (select for short ones) and positive weight for winter hardiness. </a:t>
            </a:r>
          </a:p>
        </p:txBody>
      </p:sp>
      <p:grpSp>
        <p:nvGrpSpPr>
          <p:cNvPr id="15" name="Group 14"/>
          <p:cNvGrpSpPr/>
          <p:nvPr/>
        </p:nvGrpSpPr>
        <p:grpSpPr>
          <a:xfrm>
            <a:off x="4735019" y="2521542"/>
            <a:ext cx="3915216" cy="3916300"/>
            <a:chOff x="4829018" y="2515509"/>
            <a:chExt cx="3915216" cy="3916300"/>
          </a:xfrm>
        </p:grpSpPr>
        <p:grpSp>
          <p:nvGrpSpPr>
            <p:cNvPr id="202" name="Group 201"/>
            <p:cNvGrpSpPr/>
            <p:nvPr/>
          </p:nvGrpSpPr>
          <p:grpSpPr>
            <a:xfrm flipH="1">
              <a:off x="4829018" y="2515509"/>
              <a:ext cx="3915216" cy="3916300"/>
              <a:chOff x="938213" y="831850"/>
              <a:chExt cx="5153025" cy="5153026"/>
            </a:xfrm>
          </p:grpSpPr>
          <p:grpSp>
            <p:nvGrpSpPr>
              <p:cNvPr id="204" name="Group 203"/>
              <p:cNvGrpSpPr/>
              <p:nvPr/>
            </p:nvGrpSpPr>
            <p:grpSpPr>
              <a:xfrm>
                <a:off x="5999163" y="923925"/>
                <a:ext cx="92075" cy="4967288"/>
                <a:chOff x="5999163" y="923925"/>
                <a:chExt cx="92075" cy="4967288"/>
              </a:xfrm>
            </p:grpSpPr>
            <p:sp>
              <p:nvSpPr>
                <p:cNvPr id="362" name="Line 7"/>
                <p:cNvSpPr>
                  <a:spLocks noChangeShapeType="1"/>
                </p:cNvSpPr>
                <p:nvPr/>
              </p:nvSpPr>
              <p:spPr bwMode="auto">
                <a:xfrm flipV="1">
                  <a:off x="5999163" y="923925"/>
                  <a:ext cx="0" cy="496728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3" name="Line 9"/>
                <p:cNvSpPr>
                  <a:spLocks noChangeShapeType="1"/>
                </p:cNvSpPr>
                <p:nvPr/>
              </p:nvSpPr>
              <p:spPr bwMode="auto">
                <a:xfrm>
                  <a:off x="5999163" y="5700713"/>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4" name="Line 12"/>
                <p:cNvSpPr>
                  <a:spLocks noChangeShapeType="1"/>
                </p:cNvSpPr>
                <p:nvPr/>
              </p:nvSpPr>
              <p:spPr bwMode="auto">
                <a:xfrm>
                  <a:off x="5999163" y="5319713"/>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5" name="Line 15"/>
                <p:cNvSpPr>
                  <a:spLocks noChangeShapeType="1"/>
                </p:cNvSpPr>
                <p:nvPr/>
              </p:nvSpPr>
              <p:spPr bwMode="auto">
                <a:xfrm>
                  <a:off x="5999163" y="4937125"/>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6" name="Line 18"/>
                <p:cNvSpPr>
                  <a:spLocks noChangeShapeType="1"/>
                </p:cNvSpPr>
                <p:nvPr/>
              </p:nvSpPr>
              <p:spPr bwMode="auto">
                <a:xfrm>
                  <a:off x="5999163" y="4554538"/>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7" name="Line 21"/>
                <p:cNvSpPr>
                  <a:spLocks noChangeShapeType="1"/>
                </p:cNvSpPr>
                <p:nvPr/>
              </p:nvSpPr>
              <p:spPr bwMode="auto">
                <a:xfrm>
                  <a:off x="5999163" y="4171950"/>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8" name="Line 24"/>
                <p:cNvSpPr>
                  <a:spLocks noChangeShapeType="1"/>
                </p:cNvSpPr>
                <p:nvPr/>
              </p:nvSpPr>
              <p:spPr bwMode="auto">
                <a:xfrm>
                  <a:off x="5999163" y="3789363"/>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9" name="Line 27"/>
                <p:cNvSpPr>
                  <a:spLocks noChangeShapeType="1"/>
                </p:cNvSpPr>
                <p:nvPr/>
              </p:nvSpPr>
              <p:spPr bwMode="auto">
                <a:xfrm>
                  <a:off x="5999163" y="3406775"/>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0" name="Line 30"/>
                <p:cNvSpPr>
                  <a:spLocks noChangeShapeType="1"/>
                </p:cNvSpPr>
                <p:nvPr/>
              </p:nvSpPr>
              <p:spPr bwMode="auto">
                <a:xfrm>
                  <a:off x="5999163" y="3025775"/>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1" name="Line 33"/>
                <p:cNvSpPr>
                  <a:spLocks noChangeShapeType="1"/>
                </p:cNvSpPr>
                <p:nvPr/>
              </p:nvSpPr>
              <p:spPr bwMode="auto">
                <a:xfrm>
                  <a:off x="5999163" y="2643188"/>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2" name="Line 36"/>
                <p:cNvSpPr>
                  <a:spLocks noChangeShapeType="1"/>
                </p:cNvSpPr>
                <p:nvPr/>
              </p:nvSpPr>
              <p:spPr bwMode="auto">
                <a:xfrm>
                  <a:off x="5999163" y="2260600"/>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3" name="Line 39"/>
                <p:cNvSpPr>
                  <a:spLocks noChangeShapeType="1"/>
                </p:cNvSpPr>
                <p:nvPr/>
              </p:nvSpPr>
              <p:spPr bwMode="auto">
                <a:xfrm>
                  <a:off x="5999163" y="1879600"/>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4" name="Line 42"/>
                <p:cNvSpPr>
                  <a:spLocks noChangeShapeType="1"/>
                </p:cNvSpPr>
                <p:nvPr/>
              </p:nvSpPr>
              <p:spPr bwMode="auto">
                <a:xfrm>
                  <a:off x="5999163" y="1497013"/>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75" name="Line 45"/>
                <p:cNvSpPr>
                  <a:spLocks noChangeShapeType="1"/>
                </p:cNvSpPr>
                <p:nvPr/>
              </p:nvSpPr>
              <p:spPr bwMode="auto">
                <a:xfrm>
                  <a:off x="5999163" y="1114425"/>
                  <a:ext cx="92075"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05" name="Group 204"/>
              <p:cNvGrpSpPr/>
              <p:nvPr/>
            </p:nvGrpSpPr>
            <p:grpSpPr>
              <a:xfrm>
                <a:off x="1031876" y="5891213"/>
                <a:ext cx="4967288" cy="93663"/>
                <a:chOff x="1031876" y="5891213"/>
                <a:chExt cx="4967288" cy="93663"/>
              </a:xfrm>
            </p:grpSpPr>
            <p:sp>
              <p:nvSpPr>
                <p:cNvPr id="348" name="Line 49"/>
                <p:cNvSpPr>
                  <a:spLocks noChangeShapeType="1"/>
                </p:cNvSpPr>
                <p:nvPr/>
              </p:nvSpPr>
              <p:spPr bwMode="auto">
                <a:xfrm>
                  <a:off x="1031876" y="5891213"/>
                  <a:ext cx="496728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9" name="Line 54"/>
                <p:cNvSpPr>
                  <a:spLocks noChangeShapeType="1"/>
                </p:cNvSpPr>
                <p:nvPr/>
              </p:nvSpPr>
              <p:spPr bwMode="auto">
                <a:xfrm>
                  <a:off x="1412876"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0" name="Line 57"/>
                <p:cNvSpPr>
                  <a:spLocks noChangeShapeType="1"/>
                </p:cNvSpPr>
                <p:nvPr/>
              </p:nvSpPr>
              <p:spPr bwMode="auto">
                <a:xfrm>
                  <a:off x="1795463"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1" name="Line 60"/>
                <p:cNvSpPr>
                  <a:spLocks noChangeShapeType="1"/>
                </p:cNvSpPr>
                <p:nvPr/>
              </p:nvSpPr>
              <p:spPr bwMode="auto">
                <a:xfrm>
                  <a:off x="2178051"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2" name="Line 63"/>
                <p:cNvSpPr>
                  <a:spLocks noChangeShapeType="1"/>
                </p:cNvSpPr>
                <p:nvPr/>
              </p:nvSpPr>
              <p:spPr bwMode="auto">
                <a:xfrm>
                  <a:off x="2559051"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3" name="Line 66"/>
                <p:cNvSpPr>
                  <a:spLocks noChangeShapeType="1"/>
                </p:cNvSpPr>
                <p:nvPr/>
              </p:nvSpPr>
              <p:spPr bwMode="auto">
                <a:xfrm>
                  <a:off x="2941638"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4" name="Line 69"/>
                <p:cNvSpPr>
                  <a:spLocks noChangeShapeType="1"/>
                </p:cNvSpPr>
                <p:nvPr/>
              </p:nvSpPr>
              <p:spPr bwMode="auto">
                <a:xfrm>
                  <a:off x="3322638"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5" name="Line 72"/>
                <p:cNvSpPr>
                  <a:spLocks noChangeShapeType="1"/>
                </p:cNvSpPr>
                <p:nvPr/>
              </p:nvSpPr>
              <p:spPr bwMode="auto">
                <a:xfrm>
                  <a:off x="3705226"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6" name="Line 75"/>
                <p:cNvSpPr>
                  <a:spLocks noChangeShapeType="1"/>
                </p:cNvSpPr>
                <p:nvPr/>
              </p:nvSpPr>
              <p:spPr bwMode="auto">
                <a:xfrm>
                  <a:off x="4087813"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7" name="Line 78"/>
                <p:cNvSpPr>
                  <a:spLocks noChangeShapeType="1"/>
                </p:cNvSpPr>
                <p:nvPr/>
              </p:nvSpPr>
              <p:spPr bwMode="auto">
                <a:xfrm>
                  <a:off x="4468813"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8" name="Line 81"/>
                <p:cNvSpPr>
                  <a:spLocks noChangeShapeType="1"/>
                </p:cNvSpPr>
                <p:nvPr/>
              </p:nvSpPr>
              <p:spPr bwMode="auto">
                <a:xfrm>
                  <a:off x="4851401"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59" name="Line 84"/>
                <p:cNvSpPr>
                  <a:spLocks noChangeShapeType="1"/>
                </p:cNvSpPr>
                <p:nvPr/>
              </p:nvSpPr>
              <p:spPr bwMode="auto">
                <a:xfrm>
                  <a:off x="5233988"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0" name="Line 87"/>
                <p:cNvSpPr>
                  <a:spLocks noChangeShapeType="1"/>
                </p:cNvSpPr>
                <p:nvPr/>
              </p:nvSpPr>
              <p:spPr bwMode="auto">
                <a:xfrm>
                  <a:off x="5614988"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61" name="Line 90"/>
                <p:cNvSpPr>
                  <a:spLocks noChangeShapeType="1"/>
                </p:cNvSpPr>
                <p:nvPr/>
              </p:nvSpPr>
              <p:spPr bwMode="auto">
                <a:xfrm>
                  <a:off x="5999163"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grpSp>
            <p:nvGrpSpPr>
              <p:cNvPr id="206" name="Group 205"/>
              <p:cNvGrpSpPr/>
              <p:nvPr/>
            </p:nvGrpSpPr>
            <p:grpSpPr>
              <a:xfrm>
                <a:off x="1031876" y="831850"/>
                <a:ext cx="4967288" cy="92075"/>
                <a:chOff x="1031876" y="831850"/>
                <a:chExt cx="4967288" cy="92075"/>
              </a:xfrm>
            </p:grpSpPr>
            <p:sp>
              <p:nvSpPr>
                <p:cNvPr id="334" name="Line 50"/>
                <p:cNvSpPr>
                  <a:spLocks noChangeShapeType="1"/>
                </p:cNvSpPr>
                <p:nvPr/>
              </p:nvSpPr>
              <p:spPr bwMode="auto">
                <a:xfrm>
                  <a:off x="1031876" y="923925"/>
                  <a:ext cx="4967288"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5" name="Line 55"/>
                <p:cNvSpPr>
                  <a:spLocks noChangeShapeType="1"/>
                </p:cNvSpPr>
                <p:nvPr/>
              </p:nvSpPr>
              <p:spPr bwMode="auto">
                <a:xfrm flipV="1">
                  <a:off x="1412876"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6" name="Line 58"/>
                <p:cNvSpPr>
                  <a:spLocks noChangeShapeType="1"/>
                </p:cNvSpPr>
                <p:nvPr/>
              </p:nvSpPr>
              <p:spPr bwMode="auto">
                <a:xfrm flipV="1">
                  <a:off x="1795463"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7" name="Line 61"/>
                <p:cNvSpPr>
                  <a:spLocks noChangeShapeType="1"/>
                </p:cNvSpPr>
                <p:nvPr/>
              </p:nvSpPr>
              <p:spPr bwMode="auto">
                <a:xfrm flipV="1">
                  <a:off x="2178051"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8" name="Line 64"/>
                <p:cNvSpPr>
                  <a:spLocks noChangeShapeType="1"/>
                </p:cNvSpPr>
                <p:nvPr/>
              </p:nvSpPr>
              <p:spPr bwMode="auto">
                <a:xfrm flipV="1">
                  <a:off x="2559051"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9" name="Line 67"/>
                <p:cNvSpPr>
                  <a:spLocks noChangeShapeType="1"/>
                </p:cNvSpPr>
                <p:nvPr/>
              </p:nvSpPr>
              <p:spPr bwMode="auto">
                <a:xfrm flipV="1">
                  <a:off x="2941638"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0" name="Line 70"/>
                <p:cNvSpPr>
                  <a:spLocks noChangeShapeType="1"/>
                </p:cNvSpPr>
                <p:nvPr/>
              </p:nvSpPr>
              <p:spPr bwMode="auto">
                <a:xfrm flipV="1">
                  <a:off x="3322638"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1" name="Line 73"/>
                <p:cNvSpPr>
                  <a:spLocks noChangeShapeType="1"/>
                </p:cNvSpPr>
                <p:nvPr/>
              </p:nvSpPr>
              <p:spPr bwMode="auto">
                <a:xfrm flipV="1">
                  <a:off x="3705226"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2" name="Line 76"/>
                <p:cNvSpPr>
                  <a:spLocks noChangeShapeType="1"/>
                </p:cNvSpPr>
                <p:nvPr/>
              </p:nvSpPr>
              <p:spPr bwMode="auto">
                <a:xfrm flipV="1">
                  <a:off x="4087813"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3" name="Line 79"/>
                <p:cNvSpPr>
                  <a:spLocks noChangeShapeType="1"/>
                </p:cNvSpPr>
                <p:nvPr/>
              </p:nvSpPr>
              <p:spPr bwMode="auto">
                <a:xfrm flipV="1">
                  <a:off x="4468813"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4" name="Line 82"/>
                <p:cNvSpPr>
                  <a:spLocks noChangeShapeType="1"/>
                </p:cNvSpPr>
                <p:nvPr/>
              </p:nvSpPr>
              <p:spPr bwMode="auto">
                <a:xfrm flipV="1">
                  <a:off x="4851401"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5" name="Line 85"/>
                <p:cNvSpPr>
                  <a:spLocks noChangeShapeType="1"/>
                </p:cNvSpPr>
                <p:nvPr/>
              </p:nvSpPr>
              <p:spPr bwMode="auto">
                <a:xfrm flipV="1">
                  <a:off x="5233988"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6" name="Line 88"/>
                <p:cNvSpPr>
                  <a:spLocks noChangeShapeType="1"/>
                </p:cNvSpPr>
                <p:nvPr/>
              </p:nvSpPr>
              <p:spPr bwMode="auto">
                <a:xfrm flipV="1">
                  <a:off x="5614988"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47" name="Line 91"/>
                <p:cNvSpPr>
                  <a:spLocks noChangeShapeType="1"/>
                </p:cNvSpPr>
                <p:nvPr/>
              </p:nvSpPr>
              <p:spPr bwMode="auto">
                <a:xfrm flipV="1">
                  <a:off x="5999163"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207" name="Oval 94"/>
              <p:cNvSpPr>
                <a:spLocks noChangeArrowheads="1"/>
              </p:cNvSpPr>
              <p:nvPr/>
            </p:nvSpPr>
            <p:spPr bwMode="auto">
              <a:xfrm>
                <a:off x="2771776" y="3884613"/>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8" name="Oval 95"/>
              <p:cNvSpPr>
                <a:spLocks noChangeArrowheads="1"/>
              </p:cNvSpPr>
              <p:nvPr/>
            </p:nvSpPr>
            <p:spPr bwMode="auto">
              <a:xfrm>
                <a:off x="4003676" y="2679700"/>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09" name="Oval 96"/>
              <p:cNvSpPr>
                <a:spLocks noChangeArrowheads="1"/>
              </p:cNvSpPr>
              <p:nvPr/>
            </p:nvSpPr>
            <p:spPr bwMode="auto">
              <a:xfrm>
                <a:off x="2619376" y="3008313"/>
                <a:ext cx="146050"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0" name="Oval 97"/>
              <p:cNvSpPr>
                <a:spLocks noChangeArrowheads="1"/>
              </p:cNvSpPr>
              <p:nvPr/>
            </p:nvSpPr>
            <p:spPr bwMode="auto">
              <a:xfrm>
                <a:off x="2873376" y="4056063"/>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1" name="Oval 98"/>
              <p:cNvSpPr>
                <a:spLocks noChangeArrowheads="1"/>
              </p:cNvSpPr>
              <p:nvPr/>
            </p:nvSpPr>
            <p:spPr bwMode="auto">
              <a:xfrm>
                <a:off x="1290638" y="3987800"/>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2" name="Oval 99"/>
              <p:cNvSpPr>
                <a:spLocks noChangeArrowheads="1"/>
              </p:cNvSpPr>
              <p:nvPr/>
            </p:nvSpPr>
            <p:spPr bwMode="auto">
              <a:xfrm>
                <a:off x="3076576" y="3781425"/>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3" name="Oval 100"/>
              <p:cNvSpPr>
                <a:spLocks noChangeArrowheads="1"/>
              </p:cNvSpPr>
              <p:nvPr/>
            </p:nvSpPr>
            <p:spPr bwMode="auto">
              <a:xfrm>
                <a:off x="5410201" y="3206750"/>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4" name="Oval 101"/>
              <p:cNvSpPr>
                <a:spLocks noChangeArrowheads="1"/>
              </p:cNvSpPr>
              <p:nvPr/>
            </p:nvSpPr>
            <p:spPr bwMode="auto">
              <a:xfrm>
                <a:off x="2227263" y="4565650"/>
                <a:ext cx="146050"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5" name="Oval 102"/>
              <p:cNvSpPr>
                <a:spLocks noChangeArrowheads="1"/>
              </p:cNvSpPr>
              <p:nvPr/>
            </p:nvSpPr>
            <p:spPr bwMode="auto">
              <a:xfrm>
                <a:off x="2860676" y="4986338"/>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6" name="Oval 103"/>
              <p:cNvSpPr>
                <a:spLocks noChangeArrowheads="1"/>
              </p:cNvSpPr>
              <p:nvPr/>
            </p:nvSpPr>
            <p:spPr bwMode="auto">
              <a:xfrm>
                <a:off x="4664076" y="3114675"/>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7" name="Oval 104"/>
              <p:cNvSpPr>
                <a:spLocks noChangeArrowheads="1"/>
              </p:cNvSpPr>
              <p:nvPr/>
            </p:nvSpPr>
            <p:spPr bwMode="auto">
              <a:xfrm>
                <a:off x="4318001" y="2433638"/>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8" name="Oval 105"/>
              <p:cNvSpPr>
                <a:spLocks noChangeArrowheads="1"/>
              </p:cNvSpPr>
              <p:nvPr/>
            </p:nvSpPr>
            <p:spPr bwMode="auto">
              <a:xfrm>
                <a:off x="4660901" y="2687638"/>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19" name="Oval 106"/>
              <p:cNvSpPr>
                <a:spLocks noChangeArrowheads="1"/>
              </p:cNvSpPr>
              <p:nvPr/>
            </p:nvSpPr>
            <p:spPr bwMode="auto">
              <a:xfrm>
                <a:off x="5265738" y="2466975"/>
                <a:ext cx="147638" cy="149225"/>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0" name="Oval 107"/>
              <p:cNvSpPr>
                <a:spLocks noChangeArrowheads="1"/>
              </p:cNvSpPr>
              <p:nvPr/>
            </p:nvSpPr>
            <p:spPr bwMode="auto">
              <a:xfrm>
                <a:off x="1077913" y="4779963"/>
                <a:ext cx="146050"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1" name="Oval 108"/>
              <p:cNvSpPr>
                <a:spLocks noChangeArrowheads="1"/>
              </p:cNvSpPr>
              <p:nvPr/>
            </p:nvSpPr>
            <p:spPr bwMode="auto">
              <a:xfrm>
                <a:off x="3494088" y="3257550"/>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2" name="Oval 109"/>
              <p:cNvSpPr>
                <a:spLocks noChangeArrowheads="1"/>
              </p:cNvSpPr>
              <p:nvPr/>
            </p:nvSpPr>
            <p:spPr bwMode="auto">
              <a:xfrm>
                <a:off x="3508376" y="3519488"/>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3" name="Oval 110"/>
              <p:cNvSpPr>
                <a:spLocks noChangeArrowheads="1"/>
              </p:cNvSpPr>
              <p:nvPr/>
            </p:nvSpPr>
            <p:spPr bwMode="auto">
              <a:xfrm>
                <a:off x="2913063" y="3581400"/>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4" name="Oval 111"/>
              <p:cNvSpPr>
                <a:spLocks noChangeArrowheads="1"/>
              </p:cNvSpPr>
              <p:nvPr/>
            </p:nvSpPr>
            <p:spPr bwMode="auto">
              <a:xfrm>
                <a:off x="4799013" y="2978150"/>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5" name="Oval 112"/>
              <p:cNvSpPr>
                <a:spLocks noChangeArrowheads="1"/>
              </p:cNvSpPr>
              <p:nvPr/>
            </p:nvSpPr>
            <p:spPr bwMode="auto">
              <a:xfrm>
                <a:off x="4376738" y="3533775"/>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6" name="Oval 113"/>
              <p:cNvSpPr>
                <a:spLocks noChangeArrowheads="1"/>
              </p:cNvSpPr>
              <p:nvPr/>
            </p:nvSpPr>
            <p:spPr bwMode="auto">
              <a:xfrm>
                <a:off x="3148013" y="3279775"/>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7" name="Oval 114"/>
              <p:cNvSpPr>
                <a:spLocks noChangeArrowheads="1"/>
              </p:cNvSpPr>
              <p:nvPr/>
            </p:nvSpPr>
            <p:spPr bwMode="auto">
              <a:xfrm>
                <a:off x="4165601" y="3379788"/>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8" name="Oval 115"/>
              <p:cNvSpPr>
                <a:spLocks noChangeArrowheads="1"/>
              </p:cNvSpPr>
              <p:nvPr/>
            </p:nvSpPr>
            <p:spPr bwMode="auto">
              <a:xfrm>
                <a:off x="4338638" y="3530600"/>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29" name="Oval 116"/>
              <p:cNvSpPr>
                <a:spLocks noChangeArrowheads="1"/>
              </p:cNvSpPr>
              <p:nvPr/>
            </p:nvSpPr>
            <p:spPr bwMode="auto">
              <a:xfrm>
                <a:off x="5662613" y="2281238"/>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0" name="Oval 117"/>
              <p:cNvSpPr>
                <a:spLocks noChangeArrowheads="1"/>
              </p:cNvSpPr>
              <p:nvPr/>
            </p:nvSpPr>
            <p:spPr bwMode="auto">
              <a:xfrm>
                <a:off x="5059363" y="3360738"/>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1" name="Oval 118"/>
              <p:cNvSpPr>
                <a:spLocks noChangeArrowheads="1"/>
              </p:cNvSpPr>
              <p:nvPr/>
            </p:nvSpPr>
            <p:spPr bwMode="auto">
              <a:xfrm>
                <a:off x="3316288" y="3513138"/>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2" name="Oval 119"/>
              <p:cNvSpPr>
                <a:spLocks noChangeArrowheads="1"/>
              </p:cNvSpPr>
              <p:nvPr/>
            </p:nvSpPr>
            <p:spPr bwMode="auto">
              <a:xfrm>
                <a:off x="2857501" y="4087813"/>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3" name="Oval 120"/>
              <p:cNvSpPr>
                <a:spLocks noChangeArrowheads="1"/>
              </p:cNvSpPr>
              <p:nvPr/>
            </p:nvSpPr>
            <p:spPr bwMode="auto">
              <a:xfrm>
                <a:off x="3148013" y="4429125"/>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4" name="Oval 121"/>
              <p:cNvSpPr>
                <a:spLocks noChangeArrowheads="1"/>
              </p:cNvSpPr>
              <p:nvPr/>
            </p:nvSpPr>
            <p:spPr bwMode="auto">
              <a:xfrm>
                <a:off x="3073401" y="4244975"/>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5" name="Oval 122"/>
              <p:cNvSpPr>
                <a:spLocks noChangeArrowheads="1"/>
              </p:cNvSpPr>
              <p:nvPr/>
            </p:nvSpPr>
            <p:spPr bwMode="auto">
              <a:xfrm>
                <a:off x="3776663" y="3887788"/>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6" name="Oval 123"/>
              <p:cNvSpPr>
                <a:spLocks noChangeArrowheads="1"/>
              </p:cNvSpPr>
              <p:nvPr/>
            </p:nvSpPr>
            <p:spPr bwMode="auto">
              <a:xfrm>
                <a:off x="4095751" y="3176588"/>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7" name="Oval 124"/>
              <p:cNvSpPr>
                <a:spLocks noChangeArrowheads="1"/>
              </p:cNvSpPr>
              <p:nvPr/>
            </p:nvSpPr>
            <p:spPr bwMode="auto">
              <a:xfrm>
                <a:off x="5284788" y="2667000"/>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8" name="Oval 125"/>
              <p:cNvSpPr>
                <a:spLocks noChangeArrowheads="1"/>
              </p:cNvSpPr>
              <p:nvPr/>
            </p:nvSpPr>
            <p:spPr bwMode="auto">
              <a:xfrm>
                <a:off x="5464176" y="2054225"/>
                <a:ext cx="146050"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39" name="Oval 126"/>
              <p:cNvSpPr>
                <a:spLocks noChangeArrowheads="1"/>
              </p:cNvSpPr>
              <p:nvPr/>
            </p:nvSpPr>
            <p:spPr bwMode="auto">
              <a:xfrm>
                <a:off x="4827588" y="2535238"/>
                <a:ext cx="146050"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0" name="Oval 127"/>
              <p:cNvSpPr>
                <a:spLocks noChangeArrowheads="1"/>
              </p:cNvSpPr>
              <p:nvPr/>
            </p:nvSpPr>
            <p:spPr bwMode="auto">
              <a:xfrm>
                <a:off x="2905126" y="2774950"/>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1" name="Oval 128"/>
              <p:cNvSpPr>
                <a:spLocks noChangeArrowheads="1"/>
              </p:cNvSpPr>
              <p:nvPr/>
            </p:nvSpPr>
            <p:spPr bwMode="auto">
              <a:xfrm>
                <a:off x="4997451" y="1685925"/>
                <a:ext cx="147638" cy="147638"/>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2" name="Oval 129"/>
              <p:cNvSpPr>
                <a:spLocks noChangeArrowheads="1"/>
              </p:cNvSpPr>
              <p:nvPr/>
            </p:nvSpPr>
            <p:spPr bwMode="auto">
              <a:xfrm>
                <a:off x="5318126" y="2659063"/>
                <a:ext cx="147638" cy="146050"/>
              </a:xfrm>
              <a:prstGeom prst="ellipse">
                <a:avLst/>
              </a:prstGeom>
              <a:noFill/>
              <a:ln w="30163">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3" name="Oval 130"/>
              <p:cNvSpPr>
                <a:spLocks noChangeArrowheads="1"/>
              </p:cNvSpPr>
              <p:nvPr/>
            </p:nvSpPr>
            <p:spPr bwMode="auto">
              <a:xfrm>
                <a:off x="5702301" y="2320925"/>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4" name="Oval 131"/>
              <p:cNvSpPr>
                <a:spLocks noChangeArrowheads="1"/>
              </p:cNvSpPr>
              <p:nvPr/>
            </p:nvSpPr>
            <p:spPr bwMode="auto">
              <a:xfrm>
                <a:off x="5503863" y="2093913"/>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5" name="Oval 132"/>
              <p:cNvSpPr>
                <a:spLocks noChangeArrowheads="1"/>
              </p:cNvSpPr>
              <p:nvPr/>
            </p:nvSpPr>
            <p:spPr bwMode="auto">
              <a:xfrm>
                <a:off x="5449888" y="3248025"/>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6" name="Oval 133"/>
              <p:cNvSpPr>
                <a:spLocks noChangeArrowheads="1"/>
              </p:cNvSpPr>
              <p:nvPr/>
            </p:nvSpPr>
            <p:spPr bwMode="auto">
              <a:xfrm>
                <a:off x="5357813" y="2698750"/>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7" name="Oval 134"/>
              <p:cNvSpPr>
                <a:spLocks noChangeArrowheads="1"/>
              </p:cNvSpPr>
              <p:nvPr/>
            </p:nvSpPr>
            <p:spPr bwMode="auto">
              <a:xfrm>
                <a:off x="5324476" y="2706688"/>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8" name="Oval 135"/>
              <p:cNvSpPr>
                <a:spLocks noChangeArrowheads="1"/>
              </p:cNvSpPr>
              <p:nvPr/>
            </p:nvSpPr>
            <p:spPr bwMode="auto">
              <a:xfrm>
                <a:off x="5307013" y="2508250"/>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49" name="Oval 136"/>
              <p:cNvSpPr>
                <a:spLocks noChangeArrowheads="1"/>
              </p:cNvSpPr>
              <p:nvPr/>
            </p:nvSpPr>
            <p:spPr bwMode="auto">
              <a:xfrm>
                <a:off x="5099051" y="3400425"/>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0" name="Oval 137"/>
              <p:cNvSpPr>
                <a:spLocks noChangeArrowheads="1"/>
              </p:cNvSpPr>
              <p:nvPr/>
            </p:nvSpPr>
            <p:spPr bwMode="auto">
              <a:xfrm>
                <a:off x="5037138" y="1725613"/>
                <a:ext cx="68263"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1" name="Oval 138"/>
              <p:cNvSpPr>
                <a:spLocks noChangeArrowheads="1"/>
              </p:cNvSpPr>
              <p:nvPr/>
            </p:nvSpPr>
            <p:spPr bwMode="auto">
              <a:xfrm>
                <a:off x="4867276" y="2574925"/>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2" name="Oval 139"/>
              <p:cNvSpPr>
                <a:spLocks noChangeArrowheads="1"/>
              </p:cNvSpPr>
              <p:nvPr/>
            </p:nvSpPr>
            <p:spPr bwMode="auto">
              <a:xfrm>
                <a:off x="4838701" y="3017838"/>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3" name="Oval 140"/>
              <p:cNvSpPr>
                <a:spLocks noChangeArrowheads="1"/>
              </p:cNvSpPr>
              <p:nvPr/>
            </p:nvSpPr>
            <p:spPr bwMode="auto">
              <a:xfrm>
                <a:off x="4703763" y="3154363"/>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4" name="Oval 141"/>
              <p:cNvSpPr>
                <a:spLocks noChangeArrowheads="1"/>
              </p:cNvSpPr>
              <p:nvPr/>
            </p:nvSpPr>
            <p:spPr bwMode="auto">
              <a:xfrm>
                <a:off x="4700588" y="2728913"/>
                <a:ext cx="66675" cy="66675"/>
              </a:xfrm>
              <a:prstGeom prst="ellipse">
                <a:avLst/>
              </a:prstGeom>
              <a:noFill/>
              <a:ln w="39688">
                <a:solidFill>
                  <a:srgbClr val="0000FF"/>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dirty="0"/>
              </a:p>
            </p:txBody>
          </p:sp>
          <p:grpSp>
            <p:nvGrpSpPr>
              <p:cNvPr id="255" name="Group 254"/>
              <p:cNvGrpSpPr/>
              <p:nvPr/>
            </p:nvGrpSpPr>
            <p:grpSpPr>
              <a:xfrm>
                <a:off x="938213" y="831850"/>
                <a:ext cx="93663" cy="5153026"/>
                <a:chOff x="938213" y="831850"/>
                <a:chExt cx="93663" cy="5153026"/>
              </a:xfrm>
            </p:grpSpPr>
            <p:sp>
              <p:nvSpPr>
                <p:cNvPr id="318" name="Line 6"/>
                <p:cNvSpPr>
                  <a:spLocks noChangeShapeType="1"/>
                </p:cNvSpPr>
                <p:nvPr/>
              </p:nvSpPr>
              <p:spPr bwMode="auto">
                <a:xfrm flipV="1">
                  <a:off x="1031876" y="923925"/>
                  <a:ext cx="0" cy="4967288"/>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9" name="Line 8"/>
                <p:cNvSpPr>
                  <a:spLocks noChangeShapeType="1"/>
                </p:cNvSpPr>
                <p:nvPr/>
              </p:nvSpPr>
              <p:spPr bwMode="auto">
                <a:xfrm flipH="1">
                  <a:off x="938213" y="57007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0" name="Line 11"/>
                <p:cNvSpPr>
                  <a:spLocks noChangeShapeType="1"/>
                </p:cNvSpPr>
                <p:nvPr/>
              </p:nvSpPr>
              <p:spPr bwMode="auto">
                <a:xfrm flipH="1">
                  <a:off x="938213" y="53197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1" name="Line 14"/>
                <p:cNvSpPr>
                  <a:spLocks noChangeShapeType="1"/>
                </p:cNvSpPr>
                <p:nvPr/>
              </p:nvSpPr>
              <p:spPr bwMode="auto">
                <a:xfrm flipH="1">
                  <a:off x="938213" y="493712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2" name="Line 17"/>
                <p:cNvSpPr>
                  <a:spLocks noChangeShapeType="1"/>
                </p:cNvSpPr>
                <p:nvPr/>
              </p:nvSpPr>
              <p:spPr bwMode="auto">
                <a:xfrm flipH="1">
                  <a:off x="938213" y="455453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3" name="Line 20"/>
                <p:cNvSpPr>
                  <a:spLocks noChangeShapeType="1"/>
                </p:cNvSpPr>
                <p:nvPr/>
              </p:nvSpPr>
              <p:spPr bwMode="auto">
                <a:xfrm flipH="1">
                  <a:off x="938213" y="417195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4" name="Line 23"/>
                <p:cNvSpPr>
                  <a:spLocks noChangeShapeType="1"/>
                </p:cNvSpPr>
                <p:nvPr/>
              </p:nvSpPr>
              <p:spPr bwMode="auto">
                <a:xfrm flipH="1">
                  <a:off x="938213" y="378936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5" name="Line 26"/>
                <p:cNvSpPr>
                  <a:spLocks noChangeShapeType="1"/>
                </p:cNvSpPr>
                <p:nvPr/>
              </p:nvSpPr>
              <p:spPr bwMode="auto">
                <a:xfrm flipH="1">
                  <a:off x="938213" y="34067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6" name="Line 29"/>
                <p:cNvSpPr>
                  <a:spLocks noChangeShapeType="1"/>
                </p:cNvSpPr>
                <p:nvPr/>
              </p:nvSpPr>
              <p:spPr bwMode="auto">
                <a:xfrm flipH="1">
                  <a:off x="938213" y="302577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7" name="Line 32"/>
                <p:cNvSpPr>
                  <a:spLocks noChangeShapeType="1"/>
                </p:cNvSpPr>
                <p:nvPr/>
              </p:nvSpPr>
              <p:spPr bwMode="auto">
                <a:xfrm flipH="1">
                  <a:off x="938213" y="2643188"/>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8" name="Line 35"/>
                <p:cNvSpPr>
                  <a:spLocks noChangeShapeType="1"/>
                </p:cNvSpPr>
                <p:nvPr/>
              </p:nvSpPr>
              <p:spPr bwMode="auto">
                <a:xfrm flipH="1">
                  <a:off x="938213" y="226060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29" name="Line 38"/>
                <p:cNvSpPr>
                  <a:spLocks noChangeShapeType="1"/>
                </p:cNvSpPr>
                <p:nvPr/>
              </p:nvSpPr>
              <p:spPr bwMode="auto">
                <a:xfrm flipH="1">
                  <a:off x="938213" y="1879600"/>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0" name="Line 41"/>
                <p:cNvSpPr>
                  <a:spLocks noChangeShapeType="1"/>
                </p:cNvSpPr>
                <p:nvPr/>
              </p:nvSpPr>
              <p:spPr bwMode="auto">
                <a:xfrm flipH="1">
                  <a:off x="938213" y="1497013"/>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1" name="Line 44"/>
                <p:cNvSpPr>
                  <a:spLocks noChangeShapeType="1"/>
                </p:cNvSpPr>
                <p:nvPr/>
              </p:nvSpPr>
              <p:spPr bwMode="auto">
                <a:xfrm flipH="1">
                  <a:off x="938213" y="1114425"/>
                  <a:ext cx="93663" cy="0"/>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2" name="Line 51"/>
                <p:cNvSpPr>
                  <a:spLocks noChangeShapeType="1"/>
                </p:cNvSpPr>
                <p:nvPr/>
              </p:nvSpPr>
              <p:spPr bwMode="auto">
                <a:xfrm>
                  <a:off x="1031876" y="5891213"/>
                  <a:ext cx="0" cy="93663"/>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33" name="Line 52"/>
                <p:cNvSpPr>
                  <a:spLocks noChangeShapeType="1"/>
                </p:cNvSpPr>
                <p:nvPr/>
              </p:nvSpPr>
              <p:spPr bwMode="auto">
                <a:xfrm flipV="1">
                  <a:off x="1031876" y="831850"/>
                  <a:ext cx="0" cy="92075"/>
                </a:xfrm>
                <a:prstGeom prst="line">
                  <a:avLst/>
                </a:prstGeom>
                <a:noFill/>
                <a:ln w="30163">
                  <a:solidFill>
                    <a:srgbClr val="000000"/>
                  </a:solidFill>
                  <a:prstDash val="solid"/>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sp>
            <p:nvSpPr>
              <p:cNvPr id="256" name="Line 484"/>
              <p:cNvSpPr>
                <a:spLocks noChangeShapeType="1"/>
              </p:cNvSpPr>
              <p:nvPr/>
            </p:nvSpPr>
            <p:spPr bwMode="auto">
              <a:xfrm flipH="1">
                <a:off x="5824538" y="2427288"/>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7" name="Line 485"/>
              <p:cNvSpPr>
                <a:spLocks noChangeShapeType="1"/>
              </p:cNvSpPr>
              <p:nvPr/>
            </p:nvSpPr>
            <p:spPr bwMode="auto">
              <a:xfrm flipH="1">
                <a:off x="5767388" y="2474913"/>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8" name="Line 486"/>
              <p:cNvSpPr>
                <a:spLocks noChangeShapeType="1"/>
              </p:cNvSpPr>
              <p:nvPr/>
            </p:nvSpPr>
            <p:spPr bwMode="auto">
              <a:xfrm flipH="1">
                <a:off x="5670551" y="250190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59" name="Line 487"/>
              <p:cNvSpPr>
                <a:spLocks noChangeShapeType="1"/>
              </p:cNvSpPr>
              <p:nvPr/>
            </p:nvSpPr>
            <p:spPr bwMode="auto">
              <a:xfrm flipH="1">
                <a:off x="5613401" y="2549525"/>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0" name="Line 488"/>
              <p:cNvSpPr>
                <a:spLocks noChangeShapeType="1"/>
              </p:cNvSpPr>
              <p:nvPr/>
            </p:nvSpPr>
            <p:spPr bwMode="auto">
              <a:xfrm flipH="1">
                <a:off x="5516563" y="257810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1" name="Line 489"/>
              <p:cNvSpPr>
                <a:spLocks noChangeShapeType="1"/>
              </p:cNvSpPr>
              <p:nvPr/>
            </p:nvSpPr>
            <p:spPr bwMode="auto">
              <a:xfrm flipH="1">
                <a:off x="5459413" y="2625725"/>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2" name="Line 490"/>
              <p:cNvSpPr>
                <a:spLocks noChangeShapeType="1"/>
              </p:cNvSpPr>
              <p:nvPr/>
            </p:nvSpPr>
            <p:spPr bwMode="auto">
              <a:xfrm flipH="1">
                <a:off x="5362576" y="2652713"/>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3" name="Line 491"/>
              <p:cNvSpPr>
                <a:spLocks noChangeShapeType="1"/>
              </p:cNvSpPr>
              <p:nvPr/>
            </p:nvSpPr>
            <p:spPr bwMode="auto">
              <a:xfrm flipH="1">
                <a:off x="5305426" y="2701925"/>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4" name="Line 492"/>
              <p:cNvSpPr>
                <a:spLocks noChangeShapeType="1"/>
              </p:cNvSpPr>
              <p:nvPr/>
            </p:nvSpPr>
            <p:spPr bwMode="auto">
              <a:xfrm flipH="1">
                <a:off x="5208588" y="2728913"/>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5" name="Line 493"/>
              <p:cNvSpPr>
                <a:spLocks noChangeShapeType="1"/>
              </p:cNvSpPr>
              <p:nvPr/>
            </p:nvSpPr>
            <p:spPr bwMode="auto">
              <a:xfrm flipH="1">
                <a:off x="5151438" y="2776538"/>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6" name="Line 494"/>
              <p:cNvSpPr>
                <a:spLocks noChangeShapeType="1"/>
              </p:cNvSpPr>
              <p:nvPr/>
            </p:nvSpPr>
            <p:spPr bwMode="auto">
              <a:xfrm flipH="1">
                <a:off x="5054601" y="2805113"/>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7" name="Line 495"/>
              <p:cNvSpPr>
                <a:spLocks noChangeShapeType="1"/>
              </p:cNvSpPr>
              <p:nvPr/>
            </p:nvSpPr>
            <p:spPr bwMode="auto">
              <a:xfrm flipH="1">
                <a:off x="4997451" y="2852738"/>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8" name="Line 496"/>
              <p:cNvSpPr>
                <a:spLocks noChangeShapeType="1"/>
              </p:cNvSpPr>
              <p:nvPr/>
            </p:nvSpPr>
            <p:spPr bwMode="auto">
              <a:xfrm flipH="1">
                <a:off x="4900613" y="2879725"/>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69" name="Line 497"/>
              <p:cNvSpPr>
                <a:spLocks noChangeShapeType="1"/>
              </p:cNvSpPr>
              <p:nvPr/>
            </p:nvSpPr>
            <p:spPr bwMode="auto">
              <a:xfrm flipH="1">
                <a:off x="4843463" y="2927350"/>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0" name="Line 498"/>
              <p:cNvSpPr>
                <a:spLocks noChangeShapeType="1"/>
              </p:cNvSpPr>
              <p:nvPr/>
            </p:nvSpPr>
            <p:spPr bwMode="auto">
              <a:xfrm flipH="1">
                <a:off x="4746626" y="2954338"/>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1" name="Line 499"/>
              <p:cNvSpPr>
                <a:spLocks noChangeShapeType="1"/>
              </p:cNvSpPr>
              <p:nvPr/>
            </p:nvSpPr>
            <p:spPr bwMode="auto">
              <a:xfrm flipH="1">
                <a:off x="4689476" y="3001963"/>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2" name="Line 500"/>
              <p:cNvSpPr>
                <a:spLocks noChangeShapeType="1"/>
              </p:cNvSpPr>
              <p:nvPr/>
            </p:nvSpPr>
            <p:spPr bwMode="auto">
              <a:xfrm flipH="1">
                <a:off x="4592638" y="3030538"/>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3" name="Line 501"/>
              <p:cNvSpPr>
                <a:spLocks noChangeShapeType="1"/>
              </p:cNvSpPr>
              <p:nvPr/>
            </p:nvSpPr>
            <p:spPr bwMode="auto">
              <a:xfrm flipH="1">
                <a:off x="4535488" y="3078163"/>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4" name="Line 502"/>
              <p:cNvSpPr>
                <a:spLocks noChangeShapeType="1"/>
              </p:cNvSpPr>
              <p:nvPr/>
            </p:nvSpPr>
            <p:spPr bwMode="auto">
              <a:xfrm flipH="1">
                <a:off x="4438651" y="310515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5" name="Line 503"/>
              <p:cNvSpPr>
                <a:spLocks noChangeShapeType="1"/>
              </p:cNvSpPr>
              <p:nvPr/>
            </p:nvSpPr>
            <p:spPr bwMode="auto">
              <a:xfrm flipH="1">
                <a:off x="4381501" y="3154363"/>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6" name="Line 504"/>
              <p:cNvSpPr>
                <a:spLocks noChangeShapeType="1"/>
              </p:cNvSpPr>
              <p:nvPr/>
            </p:nvSpPr>
            <p:spPr bwMode="auto">
              <a:xfrm flipH="1">
                <a:off x="4284663" y="3181350"/>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7" name="Line 505"/>
              <p:cNvSpPr>
                <a:spLocks noChangeShapeType="1"/>
              </p:cNvSpPr>
              <p:nvPr/>
            </p:nvSpPr>
            <p:spPr bwMode="auto">
              <a:xfrm flipH="1">
                <a:off x="4227513" y="3228975"/>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8" name="Line 506"/>
              <p:cNvSpPr>
                <a:spLocks noChangeShapeType="1"/>
              </p:cNvSpPr>
              <p:nvPr/>
            </p:nvSpPr>
            <p:spPr bwMode="auto">
              <a:xfrm flipH="1">
                <a:off x="4130676" y="3257550"/>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79" name="Line 507"/>
              <p:cNvSpPr>
                <a:spLocks noChangeShapeType="1"/>
              </p:cNvSpPr>
              <p:nvPr/>
            </p:nvSpPr>
            <p:spPr bwMode="auto">
              <a:xfrm flipH="1">
                <a:off x="4073526" y="3303588"/>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0" name="Line 508"/>
              <p:cNvSpPr>
                <a:spLocks noChangeShapeType="1"/>
              </p:cNvSpPr>
              <p:nvPr/>
            </p:nvSpPr>
            <p:spPr bwMode="auto">
              <a:xfrm flipH="1">
                <a:off x="3976688" y="3332163"/>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1" name="Line 509"/>
              <p:cNvSpPr>
                <a:spLocks noChangeShapeType="1"/>
              </p:cNvSpPr>
              <p:nvPr/>
            </p:nvSpPr>
            <p:spPr bwMode="auto">
              <a:xfrm flipH="1">
                <a:off x="3919538" y="3379788"/>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2" name="Line 510"/>
              <p:cNvSpPr>
                <a:spLocks noChangeShapeType="1"/>
              </p:cNvSpPr>
              <p:nvPr/>
            </p:nvSpPr>
            <p:spPr bwMode="auto">
              <a:xfrm flipH="1">
                <a:off x="3822701" y="3406775"/>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3" name="Line 511"/>
              <p:cNvSpPr>
                <a:spLocks noChangeShapeType="1"/>
              </p:cNvSpPr>
              <p:nvPr/>
            </p:nvSpPr>
            <p:spPr bwMode="auto">
              <a:xfrm flipH="1">
                <a:off x="3765551" y="3454400"/>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4" name="Line 512"/>
              <p:cNvSpPr>
                <a:spLocks noChangeShapeType="1"/>
              </p:cNvSpPr>
              <p:nvPr/>
            </p:nvSpPr>
            <p:spPr bwMode="auto">
              <a:xfrm flipH="1">
                <a:off x="3668713" y="3482975"/>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5" name="Line 513"/>
              <p:cNvSpPr>
                <a:spLocks noChangeShapeType="1"/>
              </p:cNvSpPr>
              <p:nvPr/>
            </p:nvSpPr>
            <p:spPr bwMode="auto">
              <a:xfrm flipH="1">
                <a:off x="3611563" y="3530600"/>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6" name="Line 514"/>
              <p:cNvSpPr>
                <a:spLocks noChangeShapeType="1"/>
              </p:cNvSpPr>
              <p:nvPr/>
            </p:nvSpPr>
            <p:spPr bwMode="auto">
              <a:xfrm flipH="1">
                <a:off x="3514726" y="3557588"/>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7" name="Line 515"/>
              <p:cNvSpPr>
                <a:spLocks noChangeShapeType="1"/>
              </p:cNvSpPr>
              <p:nvPr/>
            </p:nvSpPr>
            <p:spPr bwMode="auto">
              <a:xfrm flipH="1">
                <a:off x="3457576" y="3606800"/>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8" name="Line 516"/>
              <p:cNvSpPr>
                <a:spLocks noChangeShapeType="1"/>
              </p:cNvSpPr>
              <p:nvPr/>
            </p:nvSpPr>
            <p:spPr bwMode="auto">
              <a:xfrm flipH="1">
                <a:off x="3360738" y="3633788"/>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89" name="Line 517"/>
              <p:cNvSpPr>
                <a:spLocks noChangeShapeType="1"/>
              </p:cNvSpPr>
              <p:nvPr/>
            </p:nvSpPr>
            <p:spPr bwMode="auto">
              <a:xfrm flipH="1">
                <a:off x="3303588" y="3681413"/>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0" name="Line 518"/>
              <p:cNvSpPr>
                <a:spLocks noChangeShapeType="1"/>
              </p:cNvSpPr>
              <p:nvPr/>
            </p:nvSpPr>
            <p:spPr bwMode="auto">
              <a:xfrm flipH="1">
                <a:off x="3206751" y="3709988"/>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1" name="Line 519"/>
              <p:cNvSpPr>
                <a:spLocks noChangeShapeType="1"/>
              </p:cNvSpPr>
              <p:nvPr/>
            </p:nvSpPr>
            <p:spPr bwMode="auto">
              <a:xfrm flipH="1">
                <a:off x="3148013" y="3756025"/>
                <a:ext cx="6350"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2" name="Line 520"/>
              <p:cNvSpPr>
                <a:spLocks noChangeShapeType="1"/>
              </p:cNvSpPr>
              <p:nvPr/>
            </p:nvSpPr>
            <p:spPr bwMode="auto">
              <a:xfrm flipH="1">
                <a:off x="3052763" y="3784600"/>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3" name="Line 521"/>
              <p:cNvSpPr>
                <a:spLocks noChangeShapeType="1"/>
              </p:cNvSpPr>
              <p:nvPr/>
            </p:nvSpPr>
            <p:spPr bwMode="auto">
              <a:xfrm flipH="1">
                <a:off x="2994026" y="3832225"/>
                <a:ext cx="6350"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4" name="Line 522"/>
              <p:cNvSpPr>
                <a:spLocks noChangeShapeType="1"/>
              </p:cNvSpPr>
              <p:nvPr/>
            </p:nvSpPr>
            <p:spPr bwMode="auto">
              <a:xfrm flipH="1">
                <a:off x="2898776" y="3859213"/>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5" name="Line 523"/>
              <p:cNvSpPr>
                <a:spLocks noChangeShapeType="1"/>
              </p:cNvSpPr>
              <p:nvPr/>
            </p:nvSpPr>
            <p:spPr bwMode="auto">
              <a:xfrm flipH="1">
                <a:off x="2840038" y="3906838"/>
                <a:ext cx="6350"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6" name="Line 524"/>
              <p:cNvSpPr>
                <a:spLocks noChangeShapeType="1"/>
              </p:cNvSpPr>
              <p:nvPr/>
            </p:nvSpPr>
            <p:spPr bwMode="auto">
              <a:xfrm flipH="1">
                <a:off x="2744788" y="3935413"/>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7" name="Line 525"/>
              <p:cNvSpPr>
                <a:spLocks noChangeShapeType="1"/>
              </p:cNvSpPr>
              <p:nvPr/>
            </p:nvSpPr>
            <p:spPr bwMode="auto">
              <a:xfrm flipH="1">
                <a:off x="2686051" y="3983038"/>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8" name="Line 526"/>
              <p:cNvSpPr>
                <a:spLocks noChangeShapeType="1"/>
              </p:cNvSpPr>
              <p:nvPr/>
            </p:nvSpPr>
            <p:spPr bwMode="auto">
              <a:xfrm flipH="1">
                <a:off x="2590801" y="4010025"/>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299" name="Line 527"/>
              <p:cNvSpPr>
                <a:spLocks noChangeShapeType="1"/>
              </p:cNvSpPr>
              <p:nvPr/>
            </p:nvSpPr>
            <p:spPr bwMode="auto">
              <a:xfrm flipH="1">
                <a:off x="2532063" y="4057650"/>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0" name="Line 528"/>
              <p:cNvSpPr>
                <a:spLocks noChangeShapeType="1"/>
              </p:cNvSpPr>
              <p:nvPr/>
            </p:nvSpPr>
            <p:spPr bwMode="auto">
              <a:xfrm flipH="1">
                <a:off x="2436813" y="4086225"/>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1" name="Line 529"/>
              <p:cNvSpPr>
                <a:spLocks noChangeShapeType="1"/>
              </p:cNvSpPr>
              <p:nvPr/>
            </p:nvSpPr>
            <p:spPr bwMode="auto">
              <a:xfrm flipH="1">
                <a:off x="2378076" y="4133850"/>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2" name="Line 530"/>
              <p:cNvSpPr>
                <a:spLocks noChangeShapeType="1"/>
              </p:cNvSpPr>
              <p:nvPr/>
            </p:nvSpPr>
            <p:spPr bwMode="auto">
              <a:xfrm flipH="1">
                <a:off x="2282826" y="4162425"/>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3" name="Line 531"/>
              <p:cNvSpPr>
                <a:spLocks noChangeShapeType="1"/>
              </p:cNvSpPr>
              <p:nvPr/>
            </p:nvSpPr>
            <p:spPr bwMode="auto">
              <a:xfrm flipH="1">
                <a:off x="2224088" y="4208463"/>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4" name="Line 532"/>
              <p:cNvSpPr>
                <a:spLocks noChangeShapeType="1"/>
              </p:cNvSpPr>
              <p:nvPr/>
            </p:nvSpPr>
            <p:spPr bwMode="auto">
              <a:xfrm flipH="1">
                <a:off x="2128838" y="4237038"/>
                <a:ext cx="44450"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5" name="Line 533"/>
              <p:cNvSpPr>
                <a:spLocks noChangeShapeType="1"/>
              </p:cNvSpPr>
              <p:nvPr/>
            </p:nvSpPr>
            <p:spPr bwMode="auto">
              <a:xfrm flipH="1">
                <a:off x="2070101" y="4284663"/>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6" name="Line 534"/>
              <p:cNvSpPr>
                <a:spLocks noChangeShapeType="1"/>
              </p:cNvSpPr>
              <p:nvPr/>
            </p:nvSpPr>
            <p:spPr bwMode="auto">
              <a:xfrm flipH="1">
                <a:off x="1974851" y="431165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7" name="Line 535"/>
              <p:cNvSpPr>
                <a:spLocks noChangeShapeType="1"/>
              </p:cNvSpPr>
              <p:nvPr/>
            </p:nvSpPr>
            <p:spPr bwMode="auto">
              <a:xfrm flipH="1">
                <a:off x="1916113" y="4359275"/>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8" name="Line 536"/>
              <p:cNvSpPr>
                <a:spLocks noChangeShapeType="1"/>
              </p:cNvSpPr>
              <p:nvPr/>
            </p:nvSpPr>
            <p:spPr bwMode="auto">
              <a:xfrm flipH="1">
                <a:off x="1820863" y="4387850"/>
                <a:ext cx="44450"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09" name="Line 537"/>
              <p:cNvSpPr>
                <a:spLocks noChangeShapeType="1"/>
              </p:cNvSpPr>
              <p:nvPr/>
            </p:nvSpPr>
            <p:spPr bwMode="auto">
              <a:xfrm flipH="1">
                <a:off x="1762126" y="4435475"/>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0" name="Line 538"/>
              <p:cNvSpPr>
                <a:spLocks noChangeShapeType="1"/>
              </p:cNvSpPr>
              <p:nvPr/>
            </p:nvSpPr>
            <p:spPr bwMode="auto">
              <a:xfrm flipH="1">
                <a:off x="1666876" y="4462463"/>
                <a:ext cx="42863" cy="2222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1" name="Line 539"/>
              <p:cNvSpPr>
                <a:spLocks noChangeShapeType="1"/>
              </p:cNvSpPr>
              <p:nvPr/>
            </p:nvSpPr>
            <p:spPr bwMode="auto">
              <a:xfrm flipH="1">
                <a:off x="1608138" y="4510088"/>
                <a:ext cx="4763" cy="158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2" name="Line 540"/>
              <p:cNvSpPr>
                <a:spLocks noChangeShapeType="1"/>
              </p:cNvSpPr>
              <p:nvPr/>
            </p:nvSpPr>
            <p:spPr bwMode="auto">
              <a:xfrm flipH="1">
                <a:off x="1512888" y="4538663"/>
                <a:ext cx="42863"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3" name="Line 541"/>
              <p:cNvSpPr>
                <a:spLocks noChangeShapeType="1"/>
              </p:cNvSpPr>
              <p:nvPr/>
            </p:nvSpPr>
            <p:spPr bwMode="auto">
              <a:xfrm flipH="1">
                <a:off x="1454151" y="4586288"/>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4" name="Line 542"/>
              <p:cNvSpPr>
                <a:spLocks noChangeShapeType="1"/>
              </p:cNvSpPr>
              <p:nvPr/>
            </p:nvSpPr>
            <p:spPr bwMode="auto">
              <a:xfrm flipH="1">
                <a:off x="1358901" y="4614863"/>
                <a:ext cx="42863"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5" name="Line 543"/>
              <p:cNvSpPr>
                <a:spLocks noChangeShapeType="1"/>
              </p:cNvSpPr>
              <p:nvPr/>
            </p:nvSpPr>
            <p:spPr bwMode="auto">
              <a:xfrm flipH="1">
                <a:off x="1300163" y="4660900"/>
                <a:ext cx="4763" cy="3175"/>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sp>
            <p:nvSpPr>
              <p:cNvPr id="316" name="Line 544"/>
              <p:cNvSpPr>
                <a:spLocks noChangeShapeType="1"/>
              </p:cNvSpPr>
              <p:nvPr/>
            </p:nvSpPr>
            <p:spPr bwMode="auto">
              <a:xfrm flipH="1">
                <a:off x="1204913" y="4689475"/>
                <a:ext cx="42863" cy="20638"/>
              </a:xfrm>
              <a:prstGeom prst="line">
                <a:avLst/>
              </a:prstGeom>
              <a:noFill/>
              <a:ln w="30163">
                <a:solidFill>
                  <a:srgbClr val="000000"/>
                </a:solidFill>
                <a:prstDash val="sysDashDot"/>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n-GB" dirty="0"/>
              </a:p>
            </p:txBody>
          </p:sp>
        </p:grpSp>
        <p:cxnSp>
          <p:nvCxnSpPr>
            <p:cNvPr id="203" name="Straight Connector 202"/>
            <p:cNvCxnSpPr/>
            <p:nvPr/>
          </p:nvCxnSpPr>
          <p:spPr>
            <a:xfrm flipH="1">
              <a:off x="4898976" y="2564903"/>
              <a:ext cx="0" cy="3775139"/>
            </a:xfrm>
            <a:prstGeom prst="line">
              <a:avLst/>
            </a:prstGeom>
            <a:ln w="38100">
              <a:solidFill>
                <a:srgbClr val="0000CC"/>
              </a:solidFill>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grpSp>
      <p:sp>
        <p:nvSpPr>
          <p:cNvPr id="376" name="TextBox 375"/>
          <p:cNvSpPr txBox="1"/>
          <p:nvPr/>
        </p:nvSpPr>
        <p:spPr>
          <a:xfrm>
            <a:off x="5411596" y="6433282"/>
            <a:ext cx="2439936" cy="369332"/>
          </a:xfrm>
          <a:prstGeom prst="rect">
            <a:avLst/>
          </a:prstGeom>
          <a:noFill/>
        </p:spPr>
        <p:txBody>
          <a:bodyPr wrap="square" rtlCol="0">
            <a:spAutoFit/>
          </a:bodyPr>
          <a:lstStyle/>
          <a:p>
            <a:r>
              <a:rPr lang="en-GB" dirty="0">
                <a:latin typeface="Arial" panose="020B0604020202020204" pitchFamily="34" charset="0"/>
                <a:cs typeface="Arial" panose="020B0604020202020204" pitchFamily="34" charset="0"/>
              </a:rPr>
              <a:t>Juvenile Plant Height</a:t>
            </a:r>
          </a:p>
        </p:txBody>
      </p:sp>
      <p:cxnSp>
        <p:nvCxnSpPr>
          <p:cNvPr id="377" name="Straight Connector 376"/>
          <p:cNvCxnSpPr>
            <a:endCxn id="366" idx="0"/>
          </p:cNvCxnSpPr>
          <p:nvPr/>
        </p:nvCxnSpPr>
        <p:spPr>
          <a:xfrm flipH="1">
            <a:off x="4804977" y="2601774"/>
            <a:ext cx="2323074" cy="2749011"/>
          </a:xfrm>
          <a:prstGeom prst="line">
            <a:avLst/>
          </a:prstGeom>
          <a:ln w="28575">
            <a:solidFill>
              <a:srgbClr val="0000FF"/>
            </a:solidFill>
            <a:prstDash val="lg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136" name="Oval 135"/>
          <p:cNvSpPr/>
          <p:nvPr/>
        </p:nvSpPr>
        <p:spPr>
          <a:xfrm>
            <a:off x="5709994" y="4246765"/>
            <a:ext cx="126000" cy="126000"/>
          </a:xfrm>
          <a:prstGeom prst="ellipse">
            <a:avLst/>
          </a:prstGeom>
          <a:solidFill>
            <a:schemeClr val="bg1"/>
          </a:solid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378" name="Oval 377"/>
          <p:cNvSpPr/>
          <p:nvPr/>
        </p:nvSpPr>
        <p:spPr>
          <a:xfrm>
            <a:off x="5962662" y="3734432"/>
            <a:ext cx="126000" cy="126000"/>
          </a:xfrm>
          <a:prstGeom prst="ellipse">
            <a:avLst/>
          </a:prstGeom>
          <a:solidFill>
            <a:srgbClr val="C00000"/>
          </a:solidFill>
          <a:ln w="28575">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380" name="Straight Connector 379"/>
          <p:cNvCxnSpPr/>
          <p:nvPr/>
        </p:nvCxnSpPr>
        <p:spPr>
          <a:xfrm>
            <a:off x="1728000" y="2591519"/>
            <a:ext cx="0" cy="3775139"/>
          </a:xfrm>
          <a:prstGeom prst="line">
            <a:avLst/>
          </a:prstGeom>
          <a:ln w="28575">
            <a:solidFill>
              <a:srgbClr val="0000FF"/>
            </a:solidFill>
            <a:prstDash val="lg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383" name="TextBox 382"/>
          <p:cNvSpPr txBox="1"/>
          <p:nvPr/>
        </p:nvSpPr>
        <p:spPr>
          <a:xfrm>
            <a:off x="56877" y="1408789"/>
            <a:ext cx="12053454" cy="923330"/>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The relatively higher the weight for winter hardiness, the less steep the broken line. Index selection takes the red one, because it seems well winter-hardy although does not belong to the very short ones. If selection were for winter hardiness only (zero weight on plant height), then the </a:t>
            </a:r>
            <a:r>
              <a:rPr lang="en-GB" dirty="0">
                <a:solidFill>
                  <a:srgbClr val="0000FF"/>
                </a:solidFill>
                <a:latin typeface="Arial" panose="020B0604020202020204" pitchFamily="34" charset="0"/>
                <a:cs typeface="Arial" panose="020B0604020202020204" pitchFamily="34" charset="0"/>
              </a:rPr>
              <a:t>blue</a:t>
            </a:r>
            <a:r>
              <a:rPr lang="en-GB" dirty="0">
                <a:latin typeface="Arial" panose="020B0604020202020204" pitchFamily="34" charset="0"/>
                <a:cs typeface="Arial" panose="020B0604020202020204" pitchFamily="34" charset="0"/>
              </a:rPr>
              <a:t> broken line would be horizontal. </a:t>
            </a:r>
            <a:endParaRPr lang="en-GB" dirty="0"/>
          </a:p>
        </p:txBody>
      </p:sp>
      <p:cxnSp>
        <p:nvCxnSpPr>
          <p:cNvPr id="403" name="Straight Connector 402"/>
          <p:cNvCxnSpPr/>
          <p:nvPr/>
        </p:nvCxnSpPr>
        <p:spPr>
          <a:xfrm flipH="1">
            <a:off x="7638217" y="4038760"/>
            <a:ext cx="2323074" cy="2749011"/>
          </a:xfrm>
          <a:prstGeom prst="line">
            <a:avLst/>
          </a:prstGeom>
          <a:ln w="28575">
            <a:solidFill>
              <a:srgbClr val="0000FF"/>
            </a:solidFill>
            <a:prstDash val="lg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08" name="Freeform 407"/>
          <p:cNvSpPr/>
          <p:nvPr/>
        </p:nvSpPr>
        <p:spPr>
          <a:xfrm>
            <a:off x="5683102" y="3753293"/>
            <a:ext cx="2886740" cy="2126512"/>
          </a:xfrm>
          <a:custGeom>
            <a:avLst/>
            <a:gdLst>
              <a:gd name="connsiteX0" fmla="*/ 473149 w 2753833"/>
              <a:gd name="connsiteY0" fmla="*/ 0 h 2126512"/>
              <a:gd name="connsiteX1" fmla="*/ 0 w 2753833"/>
              <a:gd name="connsiteY1" fmla="*/ 930349 h 2126512"/>
              <a:gd name="connsiteX2" fmla="*/ 925033 w 2753833"/>
              <a:gd name="connsiteY2" fmla="*/ 1392865 h 2126512"/>
              <a:gd name="connsiteX3" fmla="*/ 1073889 w 2753833"/>
              <a:gd name="connsiteY3" fmla="*/ 1722474 h 2126512"/>
              <a:gd name="connsiteX4" fmla="*/ 1238693 w 2753833"/>
              <a:gd name="connsiteY4" fmla="*/ 2126512 h 2126512"/>
              <a:gd name="connsiteX5" fmla="*/ 1892596 w 2753833"/>
              <a:gd name="connsiteY5" fmla="*/ 1754372 h 2126512"/>
              <a:gd name="connsiteX6" fmla="*/ 2679405 w 2753833"/>
              <a:gd name="connsiteY6" fmla="*/ 1951074 h 2126512"/>
              <a:gd name="connsiteX7" fmla="*/ 2753833 w 2753833"/>
              <a:gd name="connsiteY7" fmla="*/ 1881963 h 2126512"/>
              <a:gd name="connsiteX8" fmla="*/ 2753833 w 2753833"/>
              <a:gd name="connsiteY8" fmla="*/ 1780954 h 2126512"/>
              <a:gd name="connsiteX9" fmla="*/ 2604977 w 2753833"/>
              <a:gd name="connsiteY9" fmla="*/ 1196163 h 2126512"/>
              <a:gd name="connsiteX10" fmla="*/ 2445489 w 2753833"/>
              <a:gd name="connsiteY10" fmla="*/ 1073888 h 2126512"/>
              <a:gd name="connsiteX11" fmla="*/ 1541721 w 2753833"/>
              <a:gd name="connsiteY11" fmla="*/ 377456 h 2126512"/>
              <a:gd name="connsiteX12" fmla="*/ 1307805 w 2753833"/>
              <a:gd name="connsiteY12" fmla="*/ 212651 h 2126512"/>
              <a:gd name="connsiteX13" fmla="*/ 473149 w 2753833"/>
              <a:gd name="connsiteY13" fmla="*/ 0 h 2126512"/>
              <a:gd name="connsiteX0" fmla="*/ 606056 w 2886740"/>
              <a:gd name="connsiteY0" fmla="*/ 0 h 2126512"/>
              <a:gd name="connsiteX1" fmla="*/ 0 w 2886740"/>
              <a:gd name="connsiteY1" fmla="*/ 584791 h 2126512"/>
              <a:gd name="connsiteX2" fmla="*/ 1057940 w 2886740"/>
              <a:gd name="connsiteY2" fmla="*/ 1392865 h 2126512"/>
              <a:gd name="connsiteX3" fmla="*/ 1206796 w 2886740"/>
              <a:gd name="connsiteY3" fmla="*/ 1722474 h 2126512"/>
              <a:gd name="connsiteX4" fmla="*/ 1371600 w 2886740"/>
              <a:gd name="connsiteY4" fmla="*/ 2126512 h 2126512"/>
              <a:gd name="connsiteX5" fmla="*/ 2025503 w 2886740"/>
              <a:gd name="connsiteY5" fmla="*/ 1754372 h 2126512"/>
              <a:gd name="connsiteX6" fmla="*/ 2812312 w 2886740"/>
              <a:gd name="connsiteY6" fmla="*/ 1951074 h 2126512"/>
              <a:gd name="connsiteX7" fmla="*/ 2886740 w 2886740"/>
              <a:gd name="connsiteY7" fmla="*/ 1881963 h 2126512"/>
              <a:gd name="connsiteX8" fmla="*/ 2886740 w 2886740"/>
              <a:gd name="connsiteY8" fmla="*/ 1780954 h 2126512"/>
              <a:gd name="connsiteX9" fmla="*/ 2737884 w 2886740"/>
              <a:gd name="connsiteY9" fmla="*/ 1196163 h 2126512"/>
              <a:gd name="connsiteX10" fmla="*/ 2578396 w 2886740"/>
              <a:gd name="connsiteY10" fmla="*/ 1073888 h 2126512"/>
              <a:gd name="connsiteX11" fmla="*/ 1674628 w 2886740"/>
              <a:gd name="connsiteY11" fmla="*/ 377456 h 2126512"/>
              <a:gd name="connsiteX12" fmla="*/ 1440712 w 2886740"/>
              <a:gd name="connsiteY12" fmla="*/ 212651 h 2126512"/>
              <a:gd name="connsiteX13" fmla="*/ 606056 w 2886740"/>
              <a:gd name="connsiteY13" fmla="*/ 0 h 2126512"/>
              <a:gd name="connsiteX0" fmla="*/ 606056 w 2886740"/>
              <a:gd name="connsiteY0" fmla="*/ 0 h 2126512"/>
              <a:gd name="connsiteX1" fmla="*/ 0 w 2886740"/>
              <a:gd name="connsiteY1" fmla="*/ 584791 h 2126512"/>
              <a:gd name="connsiteX2" fmla="*/ 1057940 w 2886740"/>
              <a:gd name="connsiteY2" fmla="*/ 1392865 h 2126512"/>
              <a:gd name="connsiteX3" fmla="*/ 1206796 w 2886740"/>
              <a:gd name="connsiteY3" fmla="*/ 1722474 h 2126512"/>
              <a:gd name="connsiteX4" fmla="*/ 1371600 w 2886740"/>
              <a:gd name="connsiteY4" fmla="*/ 2126512 h 2126512"/>
              <a:gd name="connsiteX5" fmla="*/ 2025503 w 2886740"/>
              <a:gd name="connsiteY5" fmla="*/ 1754372 h 2126512"/>
              <a:gd name="connsiteX6" fmla="*/ 2812312 w 2886740"/>
              <a:gd name="connsiteY6" fmla="*/ 1951074 h 2126512"/>
              <a:gd name="connsiteX7" fmla="*/ 2886740 w 2886740"/>
              <a:gd name="connsiteY7" fmla="*/ 1881963 h 2126512"/>
              <a:gd name="connsiteX8" fmla="*/ 2886740 w 2886740"/>
              <a:gd name="connsiteY8" fmla="*/ 1780954 h 2126512"/>
              <a:gd name="connsiteX9" fmla="*/ 2737884 w 2886740"/>
              <a:gd name="connsiteY9" fmla="*/ 1196163 h 2126512"/>
              <a:gd name="connsiteX10" fmla="*/ 2578396 w 2886740"/>
              <a:gd name="connsiteY10" fmla="*/ 1073888 h 2126512"/>
              <a:gd name="connsiteX11" fmla="*/ 1674628 w 2886740"/>
              <a:gd name="connsiteY11" fmla="*/ 377456 h 2126512"/>
              <a:gd name="connsiteX12" fmla="*/ 1440712 w 2886740"/>
              <a:gd name="connsiteY12" fmla="*/ 212651 h 2126512"/>
              <a:gd name="connsiteX13" fmla="*/ 606056 w 2886740"/>
              <a:gd name="connsiteY13" fmla="*/ 0 h 2126512"/>
              <a:gd name="connsiteX0" fmla="*/ 606056 w 2886740"/>
              <a:gd name="connsiteY0" fmla="*/ 0 h 2126512"/>
              <a:gd name="connsiteX1" fmla="*/ 0 w 2886740"/>
              <a:gd name="connsiteY1" fmla="*/ 584791 h 2126512"/>
              <a:gd name="connsiteX2" fmla="*/ 1057940 w 2886740"/>
              <a:gd name="connsiteY2" fmla="*/ 1392865 h 2126512"/>
              <a:gd name="connsiteX3" fmla="*/ 1206796 w 2886740"/>
              <a:gd name="connsiteY3" fmla="*/ 1722474 h 2126512"/>
              <a:gd name="connsiteX4" fmla="*/ 1371600 w 2886740"/>
              <a:gd name="connsiteY4" fmla="*/ 2126512 h 2126512"/>
              <a:gd name="connsiteX5" fmla="*/ 2025503 w 2886740"/>
              <a:gd name="connsiteY5" fmla="*/ 1754372 h 2126512"/>
              <a:gd name="connsiteX6" fmla="*/ 2812312 w 2886740"/>
              <a:gd name="connsiteY6" fmla="*/ 1951074 h 2126512"/>
              <a:gd name="connsiteX7" fmla="*/ 2886740 w 2886740"/>
              <a:gd name="connsiteY7" fmla="*/ 1881963 h 2126512"/>
              <a:gd name="connsiteX8" fmla="*/ 2886740 w 2886740"/>
              <a:gd name="connsiteY8" fmla="*/ 1780954 h 2126512"/>
              <a:gd name="connsiteX9" fmla="*/ 2737884 w 2886740"/>
              <a:gd name="connsiteY9" fmla="*/ 1196163 h 2126512"/>
              <a:gd name="connsiteX10" fmla="*/ 2578396 w 2886740"/>
              <a:gd name="connsiteY10" fmla="*/ 1073888 h 2126512"/>
              <a:gd name="connsiteX11" fmla="*/ 1674628 w 2886740"/>
              <a:gd name="connsiteY11" fmla="*/ 377456 h 2126512"/>
              <a:gd name="connsiteX12" fmla="*/ 1440712 w 2886740"/>
              <a:gd name="connsiteY12" fmla="*/ 212651 h 2126512"/>
              <a:gd name="connsiteX13" fmla="*/ 606056 w 2886740"/>
              <a:gd name="connsiteY13" fmla="*/ 0 h 2126512"/>
              <a:gd name="connsiteX0" fmla="*/ 606056 w 2886740"/>
              <a:gd name="connsiteY0" fmla="*/ 0 h 2126512"/>
              <a:gd name="connsiteX1" fmla="*/ 0 w 2886740"/>
              <a:gd name="connsiteY1" fmla="*/ 584791 h 2126512"/>
              <a:gd name="connsiteX2" fmla="*/ 1057940 w 2886740"/>
              <a:gd name="connsiteY2" fmla="*/ 1392865 h 2126512"/>
              <a:gd name="connsiteX3" fmla="*/ 1206796 w 2886740"/>
              <a:gd name="connsiteY3" fmla="*/ 1722474 h 2126512"/>
              <a:gd name="connsiteX4" fmla="*/ 1371600 w 2886740"/>
              <a:gd name="connsiteY4" fmla="*/ 2126512 h 2126512"/>
              <a:gd name="connsiteX5" fmla="*/ 2025503 w 2886740"/>
              <a:gd name="connsiteY5" fmla="*/ 1754372 h 2126512"/>
              <a:gd name="connsiteX6" fmla="*/ 2812312 w 2886740"/>
              <a:gd name="connsiteY6" fmla="*/ 1951074 h 2126512"/>
              <a:gd name="connsiteX7" fmla="*/ 2886740 w 2886740"/>
              <a:gd name="connsiteY7" fmla="*/ 1881963 h 2126512"/>
              <a:gd name="connsiteX8" fmla="*/ 2886740 w 2886740"/>
              <a:gd name="connsiteY8" fmla="*/ 1780954 h 2126512"/>
              <a:gd name="connsiteX9" fmla="*/ 2737884 w 2886740"/>
              <a:gd name="connsiteY9" fmla="*/ 1196163 h 2126512"/>
              <a:gd name="connsiteX10" fmla="*/ 2578396 w 2886740"/>
              <a:gd name="connsiteY10" fmla="*/ 1073888 h 2126512"/>
              <a:gd name="connsiteX11" fmla="*/ 1674628 w 2886740"/>
              <a:gd name="connsiteY11" fmla="*/ 377456 h 2126512"/>
              <a:gd name="connsiteX12" fmla="*/ 1440712 w 2886740"/>
              <a:gd name="connsiteY12" fmla="*/ 212651 h 2126512"/>
              <a:gd name="connsiteX13" fmla="*/ 606056 w 2886740"/>
              <a:gd name="connsiteY13" fmla="*/ 0 h 2126512"/>
              <a:gd name="connsiteX0" fmla="*/ 606056 w 2886740"/>
              <a:gd name="connsiteY0" fmla="*/ 0 h 2126512"/>
              <a:gd name="connsiteX1" fmla="*/ 0 w 2886740"/>
              <a:gd name="connsiteY1" fmla="*/ 584791 h 2126512"/>
              <a:gd name="connsiteX2" fmla="*/ 871871 w 2886740"/>
              <a:gd name="connsiteY2" fmla="*/ 1467293 h 2126512"/>
              <a:gd name="connsiteX3" fmla="*/ 1206796 w 2886740"/>
              <a:gd name="connsiteY3" fmla="*/ 1722474 h 2126512"/>
              <a:gd name="connsiteX4" fmla="*/ 1371600 w 2886740"/>
              <a:gd name="connsiteY4" fmla="*/ 2126512 h 2126512"/>
              <a:gd name="connsiteX5" fmla="*/ 2025503 w 2886740"/>
              <a:gd name="connsiteY5" fmla="*/ 1754372 h 2126512"/>
              <a:gd name="connsiteX6" fmla="*/ 2812312 w 2886740"/>
              <a:gd name="connsiteY6" fmla="*/ 1951074 h 2126512"/>
              <a:gd name="connsiteX7" fmla="*/ 2886740 w 2886740"/>
              <a:gd name="connsiteY7" fmla="*/ 1881963 h 2126512"/>
              <a:gd name="connsiteX8" fmla="*/ 2886740 w 2886740"/>
              <a:gd name="connsiteY8" fmla="*/ 1780954 h 2126512"/>
              <a:gd name="connsiteX9" fmla="*/ 2737884 w 2886740"/>
              <a:gd name="connsiteY9" fmla="*/ 1196163 h 2126512"/>
              <a:gd name="connsiteX10" fmla="*/ 2578396 w 2886740"/>
              <a:gd name="connsiteY10" fmla="*/ 1073888 h 2126512"/>
              <a:gd name="connsiteX11" fmla="*/ 1674628 w 2886740"/>
              <a:gd name="connsiteY11" fmla="*/ 377456 h 2126512"/>
              <a:gd name="connsiteX12" fmla="*/ 1440712 w 2886740"/>
              <a:gd name="connsiteY12" fmla="*/ 212651 h 2126512"/>
              <a:gd name="connsiteX13" fmla="*/ 606056 w 2886740"/>
              <a:gd name="connsiteY13" fmla="*/ 0 h 21265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2886740" h="2126512">
                <a:moveTo>
                  <a:pt x="606056" y="0"/>
                </a:moveTo>
                <a:lnTo>
                  <a:pt x="0" y="584791"/>
                </a:lnTo>
                <a:cubicBezTo>
                  <a:pt x="171893" y="1151860"/>
                  <a:pt x="519224" y="1197935"/>
                  <a:pt x="871871" y="1467293"/>
                </a:cubicBezTo>
                <a:lnTo>
                  <a:pt x="1206796" y="1722474"/>
                </a:lnTo>
                <a:lnTo>
                  <a:pt x="1371600" y="2126512"/>
                </a:lnTo>
                <a:lnTo>
                  <a:pt x="2025503" y="1754372"/>
                </a:lnTo>
                <a:lnTo>
                  <a:pt x="2812312" y="1951074"/>
                </a:lnTo>
                <a:lnTo>
                  <a:pt x="2886740" y="1881963"/>
                </a:lnTo>
                <a:lnTo>
                  <a:pt x="2886740" y="1780954"/>
                </a:lnTo>
                <a:lnTo>
                  <a:pt x="2737884" y="1196163"/>
                </a:lnTo>
                <a:lnTo>
                  <a:pt x="2578396" y="1073888"/>
                </a:lnTo>
                <a:lnTo>
                  <a:pt x="1674628" y="377456"/>
                </a:lnTo>
                <a:lnTo>
                  <a:pt x="1440712" y="212651"/>
                </a:lnTo>
                <a:lnTo>
                  <a:pt x="606056" y="0"/>
                </a:lnTo>
                <a:close/>
              </a:path>
            </a:pathLst>
          </a:custGeom>
          <a:solidFill>
            <a:srgbClr val="FFFFFF">
              <a:alpha val="76078"/>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409" name="Straight Connector 408"/>
          <p:cNvCxnSpPr>
            <a:stCxn id="155" idx="0"/>
            <a:endCxn id="139" idx="0"/>
          </p:cNvCxnSpPr>
          <p:nvPr/>
        </p:nvCxnSpPr>
        <p:spPr>
          <a:xfrm>
            <a:off x="4409355" y="2591519"/>
            <a:ext cx="0" cy="3775139"/>
          </a:xfrm>
          <a:prstGeom prst="line">
            <a:avLst/>
          </a:prstGeom>
          <a:ln w="28575">
            <a:solidFill>
              <a:srgbClr val="0000FF"/>
            </a:solidFill>
            <a:prstDash val="lgDash"/>
          </a:ln>
          <a:effectLst>
            <a:outerShdw blurRad="50800" dist="38100" dir="2700000" algn="tl" rotWithShape="0">
              <a:prstClr val="black">
                <a:alpha val="40000"/>
              </a:prstClr>
            </a:outerShdw>
          </a:effectLst>
        </p:spPr>
        <p:style>
          <a:lnRef idx="1">
            <a:schemeClr val="accent1"/>
          </a:lnRef>
          <a:fillRef idx="0">
            <a:schemeClr val="accent1"/>
          </a:fillRef>
          <a:effectRef idx="0">
            <a:schemeClr val="accent1"/>
          </a:effectRef>
          <a:fontRef idx="minor">
            <a:schemeClr val="tx1"/>
          </a:fontRef>
        </p:style>
      </p:cxnSp>
      <p:sp>
        <p:nvSpPr>
          <p:cNvPr id="412" name="Rectangle 411"/>
          <p:cNvSpPr/>
          <p:nvPr/>
        </p:nvSpPr>
        <p:spPr>
          <a:xfrm rot="2400000">
            <a:off x="8893987" y="3197024"/>
            <a:ext cx="216000" cy="4163816"/>
          </a:xfrm>
          <a:prstGeom prst="rect">
            <a:avLst/>
          </a:prstGeom>
          <a:solidFill>
            <a:srgbClr val="FFFFFF"/>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13" name="TextBox 412"/>
          <p:cNvSpPr txBox="1"/>
          <p:nvPr/>
        </p:nvSpPr>
        <p:spPr>
          <a:xfrm>
            <a:off x="8814391" y="2601774"/>
            <a:ext cx="3295940" cy="3970318"/>
          </a:xfrm>
          <a:prstGeom prst="rect">
            <a:avLst/>
          </a:prstGeom>
          <a:solidFill>
            <a:srgbClr val="FFFFFF"/>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Data is not real, is just to show the principle. </a:t>
            </a:r>
            <a:br>
              <a:rPr lang="en-GB" dirty="0">
                <a:latin typeface="Arial" panose="020B0604020202020204" pitchFamily="34" charset="0"/>
                <a:cs typeface="Arial" panose="020B0604020202020204" pitchFamily="34" charset="0"/>
              </a:rPr>
            </a:b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With real data, the scale must be observed when quantifying the weights. For instance, if winter hardiness was scaled from 0-100, then one scale unit is less 'heavy' than if the scale went from 1-9.  </a:t>
            </a:r>
          </a:p>
          <a:p>
            <a:endParaRPr lang="en-GB" dirty="0">
              <a:latin typeface="Arial" panose="020B0604020202020204" pitchFamily="34" charset="0"/>
              <a:cs typeface="Arial" panose="020B0604020202020204" pitchFamily="34" charset="0"/>
            </a:endParaRPr>
          </a:p>
          <a:p>
            <a:r>
              <a:rPr lang="en-GB" dirty="0">
                <a:solidFill>
                  <a:schemeClr val="tx1">
                    <a:lumMod val="50000"/>
                    <a:lumOff val="50000"/>
                  </a:schemeClr>
                </a:solidFill>
                <a:latin typeface="Arial" panose="020B0604020202020204" pitchFamily="34" charset="0"/>
                <a:cs typeface="Arial" panose="020B0604020202020204" pitchFamily="34" charset="0"/>
              </a:rPr>
              <a:t>Be aware that assessing both traits is more expensive than assessing one trait only.</a:t>
            </a:r>
          </a:p>
        </p:txBody>
      </p:sp>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7</a:t>
            </a:fld>
            <a:endParaRPr lang="en-GB" sz="2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7057703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path" presetSubtype="0" accel="50000" decel="50000" fill="hold" nodeType="clickEffect">
                                  <p:stCondLst>
                                    <p:cond delay="0"/>
                                  </p:stCondLst>
                                  <p:childTnLst>
                                    <p:animMotion origin="layout" path="M 1.25E-6 7.40741E-7 L -0.22044 -0.00718 " pathEditMode="relative" rAng="0" ptsTypes="AA">
                                      <p:cBhvr>
                                        <p:cTn id="6" dur="4000" fill="hold"/>
                                        <p:tgtEl>
                                          <p:spTgt spid="409"/>
                                        </p:tgtEl>
                                        <p:attrNameLst>
                                          <p:attrName>ppt_x</p:attrName>
                                          <p:attrName>ppt_y</p:attrName>
                                        </p:attrNameLst>
                                      </p:cBhvr>
                                      <p:rCtr x="-11029" y="-370"/>
                                    </p:animMotion>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grpId="0" nodeType="clickEffect">
                                  <p:stCondLst>
                                    <p:cond delay="0"/>
                                  </p:stCondLst>
                                  <p:childTnLst>
                                    <p:animEffect transition="out" filter="fade">
                                      <p:cBhvr>
                                        <p:cTn id="10" dur="500"/>
                                        <p:tgtEl>
                                          <p:spTgt spid="412"/>
                                        </p:tgtEl>
                                      </p:cBhvr>
                                    </p:animEffect>
                                    <p:set>
                                      <p:cBhvr>
                                        <p:cTn id="11" dur="1" fill="hold">
                                          <p:stCondLst>
                                            <p:cond delay="499"/>
                                          </p:stCondLst>
                                        </p:cTn>
                                        <p:tgtEl>
                                          <p:spTgt spid="412"/>
                                        </p:tgtEl>
                                        <p:attrNameLst>
                                          <p:attrName>style.visibility</p:attrName>
                                        </p:attrNameLst>
                                      </p:cBhvr>
                                      <p:to>
                                        <p:strVal val="hidden"/>
                                      </p:to>
                                    </p:set>
                                  </p:childTnLst>
                                </p:cTn>
                              </p:par>
                              <p:par>
                                <p:cTn id="12" presetID="42" presetClass="path" presetSubtype="0" accel="50000" decel="50000" fill="hold" nodeType="withEffect">
                                  <p:stCondLst>
                                    <p:cond delay="0"/>
                                  </p:stCondLst>
                                  <p:childTnLst>
                                    <p:animMotion origin="layout" path="M -4.79167E-6 -1.85185E-6 L -0.23151 -0.21088 " pathEditMode="relative" rAng="0" ptsTypes="AA">
                                      <p:cBhvr>
                                        <p:cTn id="13" dur="4000" fill="hold"/>
                                        <p:tgtEl>
                                          <p:spTgt spid="403"/>
                                        </p:tgtEl>
                                        <p:attrNameLst>
                                          <p:attrName>ppt_x</p:attrName>
                                          <p:attrName>ppt_y</p:attrName>
                                        </p:attrNameLst>
                                      </p:cBhvr>
                                      <p:rCtr x="-11576" y="-10556"/>
                                    </p:animMotion>
                                  </p:childTnLst>
                                </p:cTn>
                              </p:par>
                              <p:par>
                                <p:cTn id="14" presetID="22" presetClass="entr" presetSubtype="2" fill="hold" grpId="0" nodeType="withEffect">
                                  <p:stCondLst>
                                    <p:cond delay="500"/>
                                  </p:stCondLst>
                                  <p:childTnLst>
                                    <p:set>
                                      <p:cBhvr>
                                        <p:cTn id="15" dur="1" fill="hold">
                                          <p:stCondLst>
                                            <p:cond delay="0"/>
                                          </p:stCondLst>
                                        </p:cTn>
                                        <p:tgtEl>
                                          <p:spTgt spid="408"/>
                                        </p:tgtEl>
                                        <p:attrNameLst>
                                          <p:attrName>style.visibility</p:attrName>
                                        </p:attrNameLst>
                                      </p:cBhvr>
                                      <p:to>
                                        <p:strVal val="visible"/>
                                      </p:to>
                                    </p:set>
                                    <p:animEffect transition="in" filter="wipe(right)">
                                      <p:cBhvr>
                                        <p:cTn id="16" dur="4000"/>
                                        <p:tgtEl>
                                          <p:spTgt spid="40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8" grpId="0" animBg="1"/>
      <p:bldP spid="4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8</a:t>
            </a:fld>
            <a:endParaRPr lang="en-GB" sz="2400" dirty="0">
              <a:latin typeface="Arial" panose="020B0604020202020204" pitchFamily="34" charset="0"/>
              <a:cs typeface="Arial" panose="020B0604020202020204" pitchFamily="34" charset="0"/>
            </a:endParaRPr>
          </a:p>
        </p:txBody>
      </p:sp>
      <p:sp>
        <p:nvSpPr>
          <p:cNvPr id="200" name="TextBox 199"/>
          <p:cNvSpPr txBox="1"/>
          <p:nvPr/>
        </p:nvSpPr>
        <p:spPr>
          <a:xfrm>
            <a:off x="37707" y="56561"/>
            <a:ext cx="12047456" cy="1200329"/>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sz="2400" dirty="0">
                <a:solidFill>
                  <a:srgbClr val="0000FF"/>
                </a:solidFill>
                <a:latin typeface="Arial" panose="020B0604020202020204" pitchFamily="34" charset="0"/>
                <a:cs typeface="Arial" panose="020B0604020202020204" pitchFamily="34" charset="0"/>
              </a:rPr>
              <a:t>Index Selection</a:t>
            </a:r>
            <a:r>
              <a:rPr lang="en-GB" sz="2400" dirty="0">
                <a:latin typeface="Arial" panose="020B0604020202020204" pitchFamily="34" charset="0"/>
                <a:cs typeface="Arial" panose="020B0604020202020204" pitchFamily="34" charset="0"/>
              </a:rPr>
              <a:t>. When simultaneously working on several traits (traits such as yield and resistance; maybe more than two traits), breeders normally  follow their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intuition</a:t>
            </a:r>
            <a:r>
              <a:rPr lang="en-GB" sz="2400" dirty="0">
                <a:latin typeface="Arial" panose="020B0604020202020204" pitchFamily="34" charset="0"/>
                <a:cs typeface="Arial" panose="020B0604020202020204" pitchFamily="34" charset="0"/>
              </a:rPr>
              <a:t> and </a:t>
            </a:r>
            <a:r>
              <a:rPr lang="en-GB" sz="2400" dirty="0">
                <a:effectLst>
                  <a:outerShdw blurRad="38100" dist="38100" dir="2700000" algn="tl">
                    <a:srgbClr val="000000">
                      <a:alpha val="43137"/>
                    </a:srgbClr>
                  </a:outerShdw>
                </a:effectLst>
                <a:latin typeface="Arial" panose="020B0604020202020204" pitchFamily="34" charset="0"/>
                <a:cs typeface="Arial" panose="020B0604020202020204" pitchFamily="34" charset="0"/>
              </a:rPr>
              <a:t>experience</a:t>
            </a:r>
            <a:r>
              <a:rPr lang="en-GB" sz="2400" dirty="0">
                <a:latin typeface="Arial" panose="020B0604020202020204" pitchFamily="34" charset="0"/>
                <a:cs typeface="Arial" panose="020B0604020202020204" pitchFamily="34" charset="0"/>
              </a:rPr>
              <a:t> and thus implicitly ‘weigh’ (rather than explicitly, with Algebra). </a:t>
            </a:r>
            <a:endParaRPr lang="en-GB" dirty="0"/>
          </a:p>
        </p:txBody>
      </p:sp>
      <p:sp>
        <p:nvSpPr>
          <p:cNvPr id="202" name="TextBox 201"/>
          <p:cNvSpPr txBox="1"/>
          <p:nvPr/>
        </p:nvSpPr>
        <p:spPr>
          <a:xfrm>
            <a:off x="37707" y="1407429"/>
            <a:ext cx="12047456" cy="4801314"/>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r>
              <a:rPr lang="en-GB" dirty="0">
                <a:latin typeface="Arial" panose="020B0604020202020204" pitchFamily="34" charset="0"/>
                <a:cs typeface="Arial" panose="020B0604020202020204" pitchFamily="34" charset="0"/>
              </a:rPr>
              <a:t>But: To study and teach, we need explicit weights.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Some of the pertinent questions when selecting on several traits simultaneously:</a:t>
            </a:r>
          </a:p>
          <a:p>
            <a:endParaRPr lang="en-GB" dirty="0">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How easy or costly is it to assess one trait compared to the other traits?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What is the amount of genetic variability in the traits?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Is it practical and appropriate from a breeding scheme point of view to select for these traits at the same time?</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What is the heritability of the phenotypic data of the traits? Are these h² values markedly different?</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Is there fortunate or unfortunate correlation between the traits, is such correlation due to genetics? If so, can an unfortunate correlation be resolved or ‘broken’?</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Is the phenotypic correlation coefficient between the traits presumably impacted by correlated errors and /or correlated </a:t>
            </a:r>
            <a:r>
              <a:rPr lang="en-GB" dirty="0" err="1">
                <a:latin typeface="Arial" panose="020B0604020202020204" pitchFamily="34" charset="0"/>
                <a:cs typeface="Arial" panose="020B0604020202020204" pitchFamily="34" charset="0"/>
              </a:rPr>
              <a:t>GxE</a:t>
            </a:r>
            <a:r>
              <a:rPr lang="en-GB" dirty="0">
                <a:latin typeface="Arial" panose="020B0604020202020204" pitchFamily="34" charset="0"/>
                <a:cs typeface="Arial" panose="020B0604020202020204" pitchFamily="34" charset="0"/>
              </a:rPr>
              <a:t> terms of the traits? </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Will the genetic makeup of the trait allow marker-assisted selection or genomic prediction?</a:t>
            </a:r>
          </a:p>
          <a:p>
            <a:pPr marL="285750" indent="-285750">
              <a:buFont typeface="Arial" panose="020B0604020202020204" pitchFamily="34" charset="0"/>
              <a:buChar char="•"/>
            </a:pPr>
            <a:r>
              <a:rPr lang="en-GB" dirty="0">
                <a:solidFill>
                  <a:schemeClr val="tx1">
                    <a:lumMod val="50000"/>
                    <a:lumOff val="50000"/>
                  </a:schemeClr>
                </a:solidFill>
                <a:latin typeface="Arial" panose="020B0604020202020204" pitchFamily="34" charset="0"/>
                <a:cs typeface="Arial" panose="020B0604020202020204" pitchFamily="34" charset="0"/>
              </a:rPr>
              <a:t>…</a:t>
            </a:r>
          </a:p>
          <a:p>
            <a:pPr marL="285750" indent="-285750">
              <a:buFont typeface="Arial" panose="020B0604020202020204" pitchFamily="34" charset="0"/>
              <a:buChar char="•"/>
            </a:pPr>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sure more questions exist; I don not know them all and, anyway, we can not deal with all of them. </a:t>
            </a:r>
          </a:p>
          <a:p>
            <a:r>
              <a:rPr lang="en-GB" dirty="0">
                <a:latin typeface="Arial" panose="020B0604020202020204" pitchFamily="34" charset="0"/>
                <a:cs typeface="Arial" panose="020B0604020202020204" pitchFamily="34" charset="0"/>
              </a:rPr>
              <a:t>DOI 10.1007/s10681-007-9507-2</a:t>
            </a:r>
          </a:p>
        </p:txBody>
      </p:sp>
    </p:spTree>
    <p:extLst>
      <p:ext uri="{BB962C8B-B14F-4D97-AF65-F5344CB8AC3E}">
        <p14:creationId xmlns:p14="http://schemas.microsoft.com/office/powerpoint/2010/main" val="203827645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feld 1"/>
          <p:cNvSpPr txBox="1"/>
          <p:nvPr/>
        </p:nvSpPr>
        <p:spPr>
          <a:xfrm>
            <a:off x="11639550" y="6355421"/>
            <a:ext cx="550687" cy="461665"/>
          </a:xfrm>
          <a:prstGeom prst="rect">
            <a:avLst/>
          </a:prstGeom>
          <a:solidFill>
            <a:schemeClr val="bg1"/>
          </a:solidFill>
          <a:effectLst>
            <a:outerShdw blurRad="50800" dist="38100" dir="2700000" algn="tl" rotWithShape="0">
              <a:prstClr val="black">
                <a:alpha val="40000"/>
              </a:prstClr>
            </a:outerShdw>
          </a:effectLst>
        </p:spPr>
        <p:txBody>
          <a:bodyPr wrap="square" rtlCol="0">
            <a:spAutoFit/>
          </a:bodyPr>
          <a:lstStyle/>
          <a:p>
            <a:pPr algn="ctr"/>
            <a:fld id="{5B255CE3-06F4-4E80-85AD-A0878CDD5C50}" type="slidenum">
              <a:rPr lang="en-GB" sz="2400" smtClean="0">
                <a:latin typeface="Arial" panose="020B0604020202020204" pitchFamily="34" charset="0"/>
                <a:cs typeface="Arial" panose="020B0604020202020204" pitchFamily="34" charset="0"/>
              </a:rPr>
              <a:pPr algn="ctr"/>
              <a:t>9</a:t>
            </a:fld>
            <a:endParaRPr lang="en-GB" sz="2400" dirty="0">
              <a:latin typeface="Arial" panose="020B0604020202020204" pitchFamily="34" charset="0"/>
              <a:cs typeface="Arial" panose="020B0604020202020204" pitchFamily="34" charset="0"/>
            </a:endParaRPr>
          </a:p>
        </p:txBody>
      </p:sp>
      <p:sp>
        <p:nvSpPr>
          <p:cNvPr id="3" name="Abgerundete rechteckige Legende 4"/>
          <p:cNvSpPr/>
          <p:nvPr/>
        </p:nvSpPr>
        <p:spPr>
          <a:xfrm>
            <a:off x="87533" y="87873"/>
            <a:ext cx="11939973" cy="5842127"/>
          </a:xfrm>
          <a:prstGeom prst="wedgeRoundRectCallout">
            <a:avLst>
              <a:gd name="adj1" fmla="val -50595"/>
              <a:gd name="adj2" fmla="val 66044"/>
              <a:gd name="adj3" fmla="val 16667"/>
            </a:avLst>
          </a:prstGeom>
          <a:solidFill>
            <a:schemeClr val="bg1"/>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dirty="0"/>
          </a:p>
        </p:txBody>
      </p:sp>
      <p:sp>
        <p:nvSpPr>
          <p:cNvPr id="4" name="TextBox 3"/>
          <p:cNvSpPr txBox="1"/>
          <p:nvPr/>
        </p:nvSpPr>
        <p:spPr>
          <a:xfrm>
            <a:off x="338328" y="170169"/>
            <a:ext cx="11518892" cy="4401205"/>
          </a:xfrm>
          <a:prstGeom prst="rect">
            <a:avLst/>
          </a:prstGeom>
          <a:noFill/>
        </p:spPr>
        <p:txBody>
          <a:bodyPr wrap="square" rtlCol="0">
            <a:spAutoFit/>
          </a:bodyPr>
          <a:lstStyle/>
          <a:p>
            <a:r>
              <a:rPr lang="en-GB" sz="2800" dirty="0">
                <a:latin typeface="Arial" panose="020B0604020202020204" pitchFamily="34" charset="0"/>
                <a:cs typeface="Arial" panose="020B0604020202020204" pitchFamily="34" charset="0"/>
              </a:rPr>
              <a:t>Several important questions are still open that need to be answered when it comes to build the so-called </a:t>
            </a:r>
            <a:r>
              <a:rPr lang="en-GB" sz="2800" dirty="0">
                <a:solidFill>
                  <a:srgbClr val="0000FF"/>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rPr>
              <a:t>Optimum</a:t>
            </a:r>
            <a:r>
              <a:rPr lang="en-GB" sz="2800" dirty="0">
                <a:solidFill>
                  <a:srgbClr val="0000FF"/>
                </a:solidFill>
                <a:latin typeface="Arial" panose="020B0604020202020204" pitchFamily="34" charset="0"/>
                <a:cs typeface="Arial" panose="020B0604020202020204" pitchFamily="34" charset="0"/>
              </a:rPr>
              <a:t> Selection Index </a:t>
            </a:r>
            <a:br>
              <a:rPr lang="en-GB" sz="2800" dirty="0">
                <a:solidFill>
                  <a:srgbClr val="0000FF"/>
                </a:solidFill>
                <a:latin typeface="Arial" panose="020B0604020202020204" pitchFamily="34" charset="0"/>
                <a:cs typeface="Arial" panose="020B0604020202020204" pitchFamily="34" charset="0"/>
              </a:rPr>
            </a:br>
            <a:r>
              <a:rPr lang="en-GB" sz="2800" dirty="0">
                <a:latin typeface="Arial" panose="020B0604020202020204" pitchFamily="34" charset="0"/>
                <a:cs typeface="Arial" panose="020B0604020202020204" pitchFamily="34" charset="0"/>
              </a:rPr>
              <a:t>(RJ Baker, ISBN 978-0-367-23571-0).</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One such question is for the </a:t>
            </a:r>
            <a:r>
              <a:rPr lang="en-GB" sz="2800" dirty="0">
                <a:solidFill>
                  <a:srgbClr val="2A5400"/>
                </a:solidFill>
                <a:latin typeface="Arial" panose="020B0604020202020204" pitchFamily="34" charset="0"/>
                <a:cs typeface="Arial" panose="020B0604020202020204" pitchFamily="34" charset="0"/>
              </a:rPr>
              <a:t>phenotypic</a:t>
            </a:r>
            <a:r>
              <a:rPr lang="en-GB" sz="2800" dirty="0">
                <a:latin typeface="Arial" panose="020B0604020202020204" pitchFamily="34" charset="0"/>
                <a:cs typeface="Arial" panose="020B0604020202020204" pitchFamily="34" charset="0"/>
              </a:rPr>
              <a:t> and </a:t>
            </a:r>
            <a:r>
              <a:rPr lang="en-GB" sz="2800" dirty="0">
                <a:solidFill>
                  <a:srgbClr val="C00000"/>
                </a:solidFill>
                <a:latin typeface="Arial" panose="020B0604020202020204" pitchFamily="34" charset="0"/>
                <a:cs typeface="Arial" panose="020B0604020202020204" pitchFamily="34" charset="0"/>
              </a:rPr>
              <a:t>genetic</a:t>
            </a:r>
            <a:r>
              <a:rPr lang="en-GB" sz="2800" dirty="0">
                <a:latin typeface="Arial" panose="020B0604020202020204" pitchFamily="34" charset="0"/>
                <a:cs typeface="Arial" panose="020B0604020202020204" pitchFamily="34" charset="0"/>
              </a:rPr>
              <a:t> </a:t>
            </a:r>
            <a:r>
              <a:rPr lang="en-GB" sz="2800" dirty="0">
                <a:solidFill>
                  <a:srgbClr val="0000FF"/>
                </a:solidFill>
                <a:latin typeface="Arial" panose="020B0604020202020204" pitchFamily="34" charset="0"/>
                <a:cs typeface="Arial" panose="020B0604020202020204" pitchFamily="34" charset="0"/>
              </a:rPr>
              <a:t>variances</a:t>
            </a:r>
            <a:r>
              <a:rPr lang="en-GB" sz="2800" dirty="0">
                <a:latin typeface="Arial" panose="020B0604020202020204" pitchFamily="34" charset="0"/>
                <a:cs typeface="Arial" panose="020B0604020202020204" pitchFamily="34" charset="0"/>
              </a:rPr>
              <a:t> of the traits and the </a:t>
            </a:r>
            <a:r>
              <a:rPr lang="en-GB" sz="2800" dirty="0">
                <a:solidFill>
                  <a:srgbClr val="0000FF"/>
                </a:solidFill>
                <a:latin typeface="Arial" panose="020B0604020202020204" pitchFamily="34" charset="0"/>
                <a:cs typeface="Arial" panose="020B0604020202020204" pitchFamily="34" charset="0"/>
              </a:rPr>
              <a:t>covariances</a:t>
            </a:r>
            <a:r>
              <a:rPr lang="en-GB" sz="2800" dirty="0">
                <a:latin typeface="Arial" panose="020B0604020202020204" pitchFamily="34" charset="0"/>
                <a:cs typeface="Arial" panose="020B0604020202020204" pitchFamily="34" charset="0"/>
              </a:rPr>
              <a:t> between the traits, which is implicitly asking for the </a:t>
            </a:r>
            <a:r>
              <a:rPr lang="en-GB" sz="2800" dirty="0">
                <a:solidFill>
                  <a:srgbClr val="0000FF"/>
                </a:solidFill>
                <a:latin typeface="Arial" panose="020B0604020202020204" pitchFamily="34" charset="0"/>
                <a:cs typeface="Arial" panose="020B0604020202020204" pitchFamily="34" charset="0"/>
              </a:rPr>
              <a:t>h²</a:t>
            </a:r>
            <a:r>
              <a:rPr lang="en-GB" sz="2800" dirty="0">
                <a:latin typeface="Arial" panose="020B0604020202020204" pitchFamily="34" charset="0"/>
                <a:cs typeface="Arial" panose="020B0604020202020204" pitchFamily="34" charset="0"/>
              </a:rPr>
              <a:t> values of the traits.</a:t>
            </a:r>
          </a:p>
          <a:p>
            <a:endParaRPr lang="en-GB" sz="2800" dirty="0">
              <a:latin typeface="Arial" panose="020B0604020202020204" pitchFamily="34" charset="0"/>
              <a:cs typeface="Arial" panose="020B0604020202020204" pitchFamily="34" charset="0"/>
            </a:endParaRPr>
          </a:p>
          <a:p>
            <a:r>
              <a:rPr lang="en-GB" sz="2800" dirty="0">
                <a:latin typeface="Arial" panose="020B0604020202020204" pitchFamily="34" charset="0"/>
                <a:cs typeface="Arial" panose="020B0604020202020204" pitchFamily="34" charset="0"/>
              </a:rPr>
              <a:t>Therefore, we invest a bit into this topic: What is a genetic covariance and correlation, in contrast to a phenotypic covariance and correlation?</a:t>
            </a:r>
          </a:p>
        </p:txBody>
      </p:sp>
    </p:spTree>
    <p:extLst>
      <p:ext uri="{BB962C8B-B14F-4D97-AF65-F5344CB8AC3E}">
        <p14:creationId xmlns:p14="http://schemas.microsoft.com/office/powerpoint/2010/main" val="31051495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4361</Words>
  <Application>Microsoft Office PowerPoint</Application>
  <PresentationFormat>Widescreen</PresentationFormat>
  <Paragraphs>468</Paragraphs>
  <Slides>24</Slides>
  <Notes>0</Notes>
  <HiddenSlides>0</HiddenSlides>
  <MMClips>0</MMClips>
  <ScaleCrop>false</ScaleCrop>
  <HeadingPairs>
    <vt:vector size="8" baseType="variant">
      <vt:variant>
        <vt:lpstr>Fonts Used</vt:lpstr>
      </vt:variant>
      <vt:variant>
        <vt:i4>4</vt:i4>
      </vt:variant>
      <vt:variant>
        <vt:lpstr>Theme</vt:lpstr>
      </vt:variant>
      <vt:variant>
        <vt:i4>1</vt:i4>
      </vt:variant>
      <vt:variant>
        <vt:lpstr>Links</vt:lpstr>
      </vt:variant>
      <vt:variant>
        <vt:i4>10</vt:i4>
      </vt:variant>
      <vt:variant>
        <vt:lpstr>Slide Titles</vt:lpstr>
      </vt:variant>
      <vt:variant>
        <vt:i4>24</vt:i4>
      </vt:variant>
    </vt:vector>
  </HeadingPairs>
  <TitlesOfParts>
    <vt:vector size="39" baseType="lpstr">
      <vt:lpstr>Arial</vt:lpstr>
      <vt:lpstr>Calibri</vt:lpstr>
      <vt:lpstr>Calibri Light</vt:lpstr>
      <vt:lpstr>Cambria Math</vt:lpstr>
      <vt:lpstr>Office Theme</vt:lpstr>
      <vt:lpstr>file:///C:\Göttingen\W.Link\Daten%20(D)\pdf-Dateien\Für%20Lehre\ab%20Februar%202022\Die%20Chapter%20Indirect%20Selection\ANOVA%20ANOCoVA%204(2)%202025.doc</vt:lpstr>
      <vt:lpstr>file:///C:\Göttingen\W.Link\Daten%20(D)\pdf-Dateien\Für%20Lehre\ab%20Februar%202022\Die%20Chapter%20Indirect%20Selection\Daten%20für%20genet%20Cov.docx</vt:lpstr>
      <vt:lpstr>file:///C:\Göttingen\W.Link\Daten%20(D)\pdf-Dateien\Für%20Lehre\ab%20Februar%202022\Die%20Chapter%20Indirect%20Selection\Daten%20für%20genet%20Cov.docx</vt:lpstr>
      <vt:lpstr>file:///C:\Göttingen\W.Link\Daten%20(D)\pdf-Dateien\Für%20Lehre\ab%20Februar%202022\Die%20Chapter%20Indirect%20Selection\GxE%20effects%20Tabelle.docx</vt:lpstr>
      <vt:lpstr>file:///C:\Göttingen\W.Link\Daten%20(D)\pdf-Dateien\Für%20Lehre\ab%20Februar%202022\Die%20Chapter%20Indirect%20Selection\ANOVA%20ANOCoVA%203b-2025.doc</vt:lpstr>
      <vt:lpstr>file:///C:\Göttingen\W.Link\Daten%20(D)\pdf-Dateien\Für%20Lehre\ab%20Februar%202022\Die%20Chapter%20Indirect%20Selection\ANOVA%20ANOCoVA%203b-2025.doc</vt:lpstr>
      <vt:lpstr>file:///C:\Göttingen\W.Link\Daten%20(D)\pdf-Dateien\Für%20Lehre\ab%20Februar%202022\Die%20Chapter%20Indirect%20Selection\ANOVA%20ANOCoVA%203b-2025.doc</vt:lpstr>
      <vt:lpstr>file:///C:\Göttingen\W.Link\Daten%20(D)\pdf-Dateien\Für%20Lehre\ab%20Februar%202022\Die%20Chapter%20Indirect%20Selection\ANOVA%20ANOCoVA%204(2)%202025.doc</vt:lpstr>
      <vt:lpstr>file:///C:\Göttingen\W.Link\Daten%20(D)\pdf-Dateien\Für%20Lehre\ab%20Februar%202022\Die%20Chapter%20Indirect%20Selection\ANOVA%20ANOCoVA%203b-2025.doc</vt:lpstr>
      <vt:lpstr>file:///C:\Göttingen\W.Link\Daten%20(D)\pdf-Dateien\Für%20Lehre\ab%20Februar%202022\Die%20Chapter%20Indirect%20Selection\ANOVA%20ANOCoVA%204(2)%202025.doc</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QQQ</dc:creator>
  <cp:lastModifiedBy>Wolfgang</cp:lastModifiedBy>
  <cp:revision>362</cp:revision>
  <dcterms:created xsi:type="dcterms:W3CDTF">2025-02-11T13:03:46Z</dcterms:created>
  <dcterms:modified xsi:type="dcterms:W3CDTF">2026-08-31T07:44:01Z</dcterms:modified>
</cp:coreProperties>
</file>